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38"/>
  </p:notesMasterIdLst>
  <p:sldIdLst>
    <p:sldId id="256" r:id="rId2"/>
    <p:sldId id="335" r:id="rId3"/>
    <p:sldId id="515" r:id="rId4"/>
    <p:sldId id="516" r:id="rId5"/>
    <p:sldId id="517" r:id="rId6"/>
    <p:sldId id="518" r:id="rId7"/>
    <p:sldId id="519" r:id="rId8"/>
    <p:sldId id="520" r:id="rId9"/>
    <p:sldId id="507" r:id="rId10"/>
    <p:sldId id="467" r:id="rId11"/>
    <p:sldId id="471" r:id="rId12"/>
    <p:sldId id="508" r:id="rId13"/>
    <p:sldId id="509" r:id="rId14"/>
    <p:sldId id="510" r:id="rId15"/>
    <p:sldId id="468" r:id="rId16"/>
    <p:sldId id="498" r:id="rId17"/>
    <p:sldId id="474" r:id="rId18"/>
    <p:sldId id="476" r:id="rId19"/>
    <p:sldId id="480" r:id="rId20"/>
    <p:sldId id="486" r:id="rId21"/>
    <p:sldId id="484" r:id="rId22"/>
    <p:sldId id="487" r:id="rId23"/>
    <p:sldId id="499" r:id="rId24"/>
    <p:sldId id="501" r:id="rId25"/>
    <p:sldId id="415" r:id="rId26"/>
    <p:sldId id="356" r:id="rId27"/>
    <p:sldId id="417" r:id="rId28"/>
    <p:sldId id="451" r:id="rId29"/>
    <p:sldId id="403" r:id="rId30"/>
    <p:sldId id="494" r:id="rId31"/>
    <p:sldId id="503" r:id="rId32"/>
    <p:sldId id="506" r:id="rId33"/>
    <p:sldId id="504" r:id="rId34"/>
    <p:sldId id="514" r:id="rId35"/>
    <p:sldId id="491" r:id="rId36"/>
    <p:sldId id="449"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661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48" autoAdjust="0"/>
    <p:restoredTop sz="94660"/>
  </p:normalViewPr>
  <p:slideViewPr>
    <p:cSldViewPr snapToGrid="0">
      <p:cViewPr varScale="1">
        <p:scale>
          <a:sx n="80" d="100"/>
          <a:sy n="80" d="100"/>
        </p:scale>
        <p:origin x="336" y="67"/>
      </p:cViewPr>
      <p:guideLst>
        <p:guide orient="horz" pos="2160"/>
        <p:guide pos="2880"/>
      </p:guideLst>
    </p:cSldViewPr>
  </p:slideViewPr>
  <p:notesTextViewPr>
    <p:cViewPr>
      <p:scale>
        <a:sx n="1" d="1"/>
        <a:sy n="1" d="1"/>
      </p:scale>
      <p:origin x="0" y="0"/>
    </p:cViewPr>
  </p:notesTextViewPr>
  <p:sorterViewPr>
    <p:cViewPr>
      <p:scale>
        <a:sx n="53" d="100"/>
        <a:sy n="53"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4A4740-BE80-4900-9C8C-909BB9675289}" type="datetimeFigureOut">
              <a:rPr lang="en-US" smtClean="0"/>
              <a:pPr/>
              <a:t>05/05/2017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73F81A-0259-4079-8462-FD8DA21D71A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unfpa.org/public/" TargetMode="External"/><Relationship Id="rId7" Type="http://schemas.openxmlformats.org/officeDocument/2006/relationships/hyperlink" Target="http://unstats.un.org/unsd/methods/m49/m49regin.htm"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www.7billionandme.org/" TargetMode="External"/><Relationship Id="rId5" Type="http://schemas.openxmlformats.org/officeDocument/2006/relationships/hyperlink" Target="http://www.itu.int/en/Pages/default.aspx" TargetMode="External"/><Relationship Id="rId4" Type="http://schemas.openxmlformats.org/officeDocument/2006/relationships/hyperlink" Target="http://www.footprintnetwork.org/en/index.php/GF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baseline="0" dirty="0"/>
              <a:t>With an exponentially growing world population, the agriculture industry must deliver more food with less water and on less farm land.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baseline="0" dirty="0"/>
              <a:t>Aerial imaging from drones enable a new sophisticated science of farming, called precision agriculture.</a:t>
            </a:r>
          </a:p>
        </p:txBody>
      </p:sp>
      <p:sp>
        <p:nvSpPr>
          <p:cNvPr id="4" name="Slide Number Placeholder 3"/>
          <p:cNvSpPr>
            <a:spLocks noGrp="1"/>
          </p:cNvSpPr>
          <p:nvPr>
            <p:ph type="sldNum" sz="quarter" idx="10"/>
          </p:nvPr>
        </p:nvSpPr>
        <p:spPr/>
        <p:txBody>
          <a:bodyPr/>
          <a:lstStyle/>
          <a:p>
            <a:fld id="{C0E0D314-E2F4-49BE-A218-578E193AB17C}" type="slidenum">
              <a:rPr lang="en-CA" smtClean="0"/>
              <a:t>10</a:t>
            </a:fld>
            <a:endParaRPr lang="en-CA"/>
          </a:p>
        </p:txBody>
      </p:sp>
    </p:spTree>
    <p:extLst>
      <p:ext uri="{BB962C8B-B14F-4D97-AF65-F5344CB8AC3E}">
        <p14:creationId xmlns:p14="http://schemas.microsoft.com/office/powerpoint/2010/main" val="112065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b="1"/>
              <a:t>Red Letter dates:</a:t>
            </a:r>
          </a:p>
          <a:p>
            <a:pPr eaLnBrk="1" hangingPunct="1">
              <a:spcBef>
                <a:spcPct val="0"/>
              </a:spcBef>
            </a:pPr>
            <a:r>
              <a:rPr lang="en-US" altLang="en-US" b="1"/>
              <a:t>Population:  7 Billion</a:t>
            </a:r>
          </a:p>
          <a:p>
            <a:pPr eaLnBrk="1" hangingPunct="1">
              <a:spcBef>
                <a:spcPct val="0"/>
              </a:spcBef>
            </a:pPr>
            <a:endParaRPr lang="en-US" altLang="en-US" b="1"/>
          </a:p>
          <a:p>
            <a:pPr eaLnBrk="1" hangingPunct="1">
              <a:spcBef>
                <a:spcPct val="0"/>
              </a:spcBef>
            </a:pPr>
            <a:endParaRPr lang="en-US" altLang="en-US" b="1"/>
          </a:p>
          <a:p>
            <a:pPr eaLnBrk="1" hangingPunct="1">
              <a:spcBef>
                <a:spcPct val="0"/>
              </a:spcBef>
            </a:pPr>
            <a:r>
              <a:rPr lang="en-US" altLang="en-US" b="1"/>
              <a:t>Sources: </a:t>
            </a:r>
            <a:endParaRPr lang="en-US" altLang="en-US"/>
          </a:p>
          <a:p>
            <a:pPr eaLnBrk="1" hangingPunct="1">
              <a:spcBef>
                <a:spcPct val="0"/>
              </a:spcBef>
            </a:pPr>
            <a:r>
              <a:rPr lang="en-US" altLang="en-US"/>
              <a:t>All population data are based on estimates by the UN Population Division and all calculations provided by the </a:t>
            </a:r>
            <a:r>
              <a:rPr lang="en-US" altLang="en-US">
                <a:hlinkClick r:id="rId3"/>
              </a:rPr>
              <a:t>UN Population Fund</a:t>
            </a:r>
            <a:r>
              <a:rPr lang="en-US" altLang="en-US"/>
              <a:t>. The remaining data are from other sections of the UN, the </a:t>
            </a:r>
            <a:r>
              <a:rPr lang="en-US" altLang="en-US">
                <a:hlinkClick r:id="rId4"/>
              </a:rPr>
              <a:t>Global Footprint Network</a:t>
            </a:r>
            <a:r>
              <a:rPr lang="en-US" altLang="en-US"/>
              <a:t> and the </a:t>
            </a:r>
            <a:r>
              <a:rPr lang="en-US" altLang="en-US">
                <a:hlinkClick r:id="rId5"/>
              </a:rPr>
              <a:t>International Telecommunications Union</a:t>
            </a:r>
            <a:r>
              <a:rPr lang="en-US" altLang="en-US"/>
              <a:t>.</a:t>
            </a:r>
          </a:p>
          <a:p>
            <a:pPr eaLnBrk="1" hangingPunct="1">
              <a:spcBef>
                <a:spcPct val="0"/>
              </a:spcBef>
            </a:pPr>
            <a:r>
              <a:rPr lang="en-US" altLang="en-US" b="1"/>
              <a:t>Want to find out more? </a:t>
            </a:r>
            <a:r>
              <a:rPr lang="en-US" altLang="en-US"/>
              <a:t>Visit the UN Population Fund's detailed population calculator, </a:t>
            </a:r>
            <a:r>
              <a:rPr lang="en-US" altLang="en-US">
                <a:hlinkClick r:id="rId6"/>
              </a:rPr>
              <a:t>7 billion and me.</a:t>
            </a:r>
            <a:endParaRPr lang="en-US" altLang="en-US"/>
          </a:p>
          <a:p>
            <a:pPr eaLnBrk="1" hangingPunct="1">
              <a:spcBef>
                <a:spcPct val="0"/>
              </a:spcBef>
            </a:pPr>
            <a:r>
              <a:rPr lang="en-US" altLang="en-US" b="1" i="1"/>
              <a:t>Notes on the data: </a:t>
            </a:r>
            <a:r>
              <a:rPr lang="en-US" altLang="en-US" i="1"/>
              <a:t>Only birth dates after 1910 can be accommodated and only countries with populations of more than 100,000 people are included. Where available, the UN's medium variant and average figures from 2005-2010 have been used. World and country population clocks are estimates based on the latest UN figures and growth rates. They may not tally precisely with other clocks because of the way this application is configured.</a:t>
            </a:r>
            <a:endParaRPr lang="en-US" altLang="en-US"/>
          </a:p>
          <a:p>
            <a:pPr eaLnBrk="1" hangingPunct="1">
              <a:spcBef>
                <a:spcPct val="0"/>
              </a:spcBef>
            </a:pPr>
            <a:r>
              <a:rPr lang="en-US" altLang="en-US" i="1"/>
              <a:t>Three country groupings - </a:t>
            </a:r>
            <a:r>
              <a:rPr lang="en-US" altLang="en-US">
                <a:hlinkClick r:id="rId7"/>
              </a:rPr>
              <a:t>developed, developing and least developed</a:t>
            </a:r>
            <a:r>
              <a:rPr lang="en-US" altLang="en-US" i="1"/>
              <a:t> - featured in the conclusions are those referenced by the UN for assessing the Millennium Development Goals. The transition countries of Eastern Europe have been grouped with developed nations. </a:t>
            </a:r>
            <a:endParaRPr lang="en-US" altLang="en-US"/>
          </a:p>
          <a:p>
            <a:pPr eaLnBrk="1" hangingPunct="1">
              <a:spcBef>
                <a:spcPct val="0"/>
              </a:spcBef>
            </a:pPr>
            <a:endParaRPr lang="en-US" altLang="en-US"/>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CD35B57-A05E-44D1-8F6B-AD121A673C68}" type="slidenum">
              <a:rPr lang="en-US" altLang="en-US" sz="1200">
                <a:latin typeface="Calibri" panose="020F0502020204030204" pitchFamily="34" charset="0"/>
              </a:rPr>
              <a:pPr eaLnBrk="1" hangingPunct="1"/>
              <a:t>11</a:t>
            </a:fld>
            <a:endParaRPr lang="en-US" altLang="en-US" sz="1200">
              <a:latin typeface="Calibri" panose="020F0502020204030204" pitchFamily="34" charset="0"/>
            </a:endParaRPr>
          </a:p>
        </p:txBody>
      </p:sp>
    </p:spTree>
    <p:extLst>
      <p:ext uri="{BB962C8B-B14F-4D97-AF65-F5344CB8AC3E}">
        <p14:creationId xmlns:p14="http://schemas.microsoft.com/office/powerpoint/2010/main" val="2738521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baseline="0" dirty="0"/>
              <a:t>With an exponentially growing world population, the agriculture industry must deliver more food with less water and on less farm land.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baseline="0" dirty="0"/>
              <a:t>Aerial imaging from drones enable a new sophisticated science of farming, called precision agriculture.</a:t>
            </a:r>
          </a:p>
        </p:txBody>
      </p:sp>
      <p:sp>
        <p:nvSpPr>
          <p:cNvPr id="4" name="Slide Number Placeholder 3"/>
          <p:cNvSpPr>
            <a:spLocks noGrp="1"/>
          </p:cNvSpPr>
          <p:nvPr>
            <p:ph type="sldNum" sz="quarter" idx="10"/>
          </p:nvPr>
        </p:nvSpPr>
        <p:spPr/>
        <p:txBody>
          <a:bodyPr/>
          <a:lstStyle/>
          <a:p>
            <a:fld id="{C0E0D314-E2F4-49BE-A218-578E193AB17C}" type="slidenum">
              <a:rPr lang="en-CA" smtClean="0"/>
              <a:t>12</a:t>
            </a:fld>
            <a:endParaRPr lang="en-CA"/>
          </a:p>
        </p:txBody>
      </p:sp>
    </p:spTree>
    <p:extLst>
      <p:ext uri="{BB962C8B-B14F-4D97-AF65-F5344CB8AC3E}">
        <p14:creationId xmlns:p14="http://schemas.microsoft.com/office/powerpoint/2010/main" val="3189553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92500"/>
          </a:bodyPr>
          <a:lstStyle/>
          <a:p>
            <a:pPr eaLnBrk="1" hangingPunct="1">
              <a:spcBef>
                <a:spcPct val="0"/>
              </a:spcBef>
            </a:pPr>
            <a:r>
              <a:rPr lang="en-US" altLang="en-US"/>
              <a:t>Seed Technology - GMO and Hybrid and Heritage</a:t>
            </a:r>
          </a:p>
          <a:p>
            <a:pPr eaLnBrk="1" hangingPunct="1">
              <a:spcBef>
                <a:spcPct val="0"/>
              </a:spcBef>
            </a:pPr>
            <a:r>
              <a:rPr lang="en-US" altLang="en-US"/>
              <a:t> - New varieties adopted to climate change</a:t>
            </a:r>
          </a:p>
          <a:p>
            <a:pPr eaLnBrk="1" hangingPunct="1">
              <a:spcBef>
                <a:spcPct val="0"/>
              </a:spcBef>
            </a:pPr>
            <a:r>
              <a:rPr lang="en-US" altLang="en-US"/>
              <a:t>	– Midwest: high heat corn, wheat, soybeans </a:t>
            </a:r>
          </a:p>
          <a:p>
            <a:pPr eaLnBrk="1" hangingPunct="1">
              <a:spcBef>
                <a:spcPct val="0"/>
              </a:spcBef>
            </a:pPr>
            <a:r>
              <a:rPr lang="en-US" altLang="en-US"/>
              <a:t>	- CA: wine grape varieties that thrive in heat (Napa becomes too hot)</a:t>
            </a:r>
          </a:p>
          <a:p>
            <a:pPr eaLnBrk="1" hangingPunct="1">
              <a:spcBef>
                <a:spcPct val="0"/>
              </a:spcBef>
            </a:pPr>
            <a:endParaRPr lang="en-US" altLang="en-US"/>
          </a:p>
          <a:p>
            <a:pPr eaLnBrk="1" hangingPunct="1">
              <a:spcBef>
                <a:spcPct val="0"/>
              </a:spcBef>
            </a:pPr>
            <a:r>
              <a:rPr lang="en-US" altLang="en-US"/>
              <a:t>Wireless soil sensors	</a:t>
            </a:r>
          </a:p>
          <a:p>
            <a:pPr eaLnBrk="1" hangingPunct="1">
              <a:spcBef>
                <a:spcPct val="0"/>
              </a:spcBef>
            </a:pPr>
            <a:endParaRPr lang="en-US" altLang="en-US"/>
          </a:p>
          <a:p>
            <a:pPr eaLnBrk="1" hangingPunct="1">
              <a:spcBef>
                <a:spcPct val="0"/>
              </a:spcBef>
            </a:pPr>
            <a:r>
              <a:rPr lang="en-US" altLang="en-US"/>
              <a:t>Advanced Microspectoral imagery – </a:t>
            </a:r>
          </a:p>
          <a:p>
            <a:pPr eaLnBrk="1" hangingPunct="1">
              <a:spcBef>
                <a:spcPct val="0"/>
              </a:spcBef>
            </a:pPr>
            <a:r>
              <a:rPr lang="en-US" altLang="en-US"/>
              <a:t>	- UC Davis Ag Engineering – e-camera that reads moisture content of leaf – plant water needs – time driven throughout the day</a:t>
            </a:r>
          </a:p>
          <a:p>
            <a:pPr eaLnBrk="1" hangingPunct="1">
              <a:spcBef>
                <a:spcPct val="0"/>
              </a:spcBef>
            </a:pPr>
            <a:r>
              <a:rPr lang="en-US" altLang="en-US"/>
              <a:t>	- Optimal watering to match plant needs vs reading soil moisture content</a:t>
            </a:r>
          </a:p>
          <a:p>
            <a:pPr eaLnBrk="1" hangingPunct="1">
              <a:spcBef>
                <a:spcPct val="0"/>
              </a:spcBef>
            </a:pPr>
            <a:endParaRPr lang="en-US" altLang="en-US"/>
          </a:p>
          <a:p>
            <a:pPr eaLnBrk="1" hangingPunct="1">
              <a:spcBef>
                <a:spcPct val="0"/>
              </a:spcBef>
            </a:pPr>
            <a:r>
              <a:rPr lang="en-US" altLang="en-US"/>
              <a:t>Variable rate Irrigation – matched to soil type</a:t>
            </a:r>
          </a:p>
          <a:p>
            <a:pPr eaLnBrk="1" hangingPunct="1">
              <a:spcBef>
                <a:spcPct val="0"/>
              </a:spcBef>
            </a:pPr>
            <a:endParaRPr lang="en-US" altLang="en-US"/>
          </a:p>
          <a:p>
            <a:pPr eaLnBrk="1" hangingPunct="1">
              <a:spcBef>
                <a:spcPct val="0"/>
              </a:spcBef>
            </a:pPr>
            <a:r>
              <a:rPr lang="en-US" altLang="en-US"/>
              <a:t>Precision Input Application – Prescription Agriculture</a:t>
            </a:r>
          </a:p>
          <a:p>
            <a:pPr eaLnBrk="1" hangingPunct="1">
              <a:spcBef>
                <a:spcPct val="0"/>
              </a:spcBef>
            </a:pPr>
            <a:r>
              <a:rPr lang="en-US" altLang="en-US"/>
              <a:t>	- Uses data collected from each pass of equipment through or over field</a:t>
            </a:r>
          </a:p>
          <a:p>
            <a:pPr eaLnBrk="1" hangingPunct="1">
              <a:spcBef>
                <a:spcPct val="0"/>
              </a:spcBef>
            </a:pPr>
            <a:r>
              <a:rPr lang="en-US" altLang="en-US"/>
              <a:t>	- Data analytics, uses historical body of data – weather + yield + time variables – CHANGE DECISION MAKING – Reduce Risk</a:t>
            </a:r>
          </a:p>
          <a:p>
            <a:pPr eaLnBrk="1" hangingPunct="1">
              <a:spcBef>
                <a:spcPct val="0"/>
              </a:spcBef>
            </a:pPr>
            <a:r>
              <a:rPr lang="en-US" altLang="en-US"/>
              <a:t>	- Monsanto bought Climate Corp</a:t>
            </a:r>
          </a:p>
          <a:p>
            <a:pPr eaLnBrk="1" hangingPunct="1">
              <a:spcBef>
                <a:spcPct val="0"/>
              </a:spcBef>
            </a:pPr>
            <a:r>
              <a:rPr lang="en-US" altLang="en-US"/>
              <a:t>	- bottom line: improves yield and profits 7%</a:t>
            </a:r>
          </a:p>
          <a:p>
            <a:pPr eaLnBrk="1" hangingPunct="1">
              <a:spcBef>
                <a:spcPct val="0"/>
              </a:spcBef>
            </a:pPr>
            <a:endParaRPr lang="en-US" altLang="en-US"/>
          </a:p>
          <a:p>
            <a:pPr eaLnBrk="1" hangingPunct="1">
              <a:spcBef>
                <a:spcPct val="0"/>
              </a:spcBef>
            </a:pPr>
            <a:endParaRPr lang="en-US" altLang="en-US"/>
          </a:p>
          <a:p>
            <a:pPr eaLnBrk="1" hangingPunct="1">
              <a:spcBef>
                <a:spcPct val="0"/>
              </a:spcBef>
            </a:pPr>
            <a:r>
              <a:rPr lang="en-US" altLang="en-US"/>
              <a:t>	</a:t>
            </a:r>
          </a:p>
          <a:p>
            <a:pPr eaLnBrk="1" hangingPunct="1">
              <a:spcBef>
                <a:spcPct val="0"/>
              </a:spcBef>
            </a:pPr>
            <a:endParaRPr lang="en-US" altLang="en-US"/>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CDEB890-C690-4B0C-8CE2-53B79FDDF04B}" type="slidenum">
              <a:rPr lang="en-US" altLang="en-US" sz="1200">
                <a:latin typeface="Calibri" panose="020F0502020204030204" pitchFamily="34" charset="0"/>
              </a:rPr>
              <a:pPr eaLnBrk="1" hangingPunct="1"/>
              <a:t>16</a:t>
            </a:fld>
            <a:endParaRPr lang="en-US" altLang="en-US" sz="1200">
              <a:latin typeface="Calibri" panose="020F0502020204030204" pitchFamily="34" charset="0"/>
            </a:endParaRPr>
          </a:p>
        </p:txBody>
      </p:sp>
    </p:spTree>
    <p:extLst>
      <p:ext uri="{BB962C8B-B14F-4D97-AF65-F5344CB8AC3E}">
        <p14:creationId xmlns:p14="http://schemas.microsoft.com/office/powerpoint/2010/main" val="1553810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5EE3367D-A2F6-4F5C-BE85-B7239A878237}" type="slidenum">
              <a:rPr lang="en-US" altLang="en-US"/>
              <a:pPr/>
              <a:t>22</a:t>
            </a:fld>
            <a:endParaRPr lang="en-US" altLang="en-US"/>
          </a:p>
        </p:txBody>
      </p:sp>
    </p:spTree>
    <p:extLst>
      <p:ext uri="{BB962C8B-B14F-4D97-AF65-F5344CB8AC3E}">
        <p14:creationId xmlns:p14="http://schemas.microsoft.com/office/powerpoint/2010/main" val="1425176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C0E7105-DD64-4383-A6CE-1E279A3CDE20}" type="datetimeFigureOut">
              <a:rPr lang="en-US" smtClean="0"/>
              <a:pPr/>
              <a:t>05/05/2017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00A59-D10D-4FC0-ACD5-3E3ECCA3A87A}" type="slidenum">
              <a:rPr lang="en-US" smtClean="0"/>
              <a:pPr/>
              <a:t>‹#›</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0E7105-DD64-4383-A6CE-1E279A3CDE20}" type="datetimeFigureOut">
              <a:rPr lang="en-US" smtClean="0"/>
              <a:pPr/>
              <a:t>05/05/2017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00A59-D10D-4FC0-ACD5-3E3ECCA3A87A}"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0E7105-DD64-4383-A6CE-1E279A3CDE20}" type="datetimeFigureOut">
              <a:rPr lang="en-US" smtClean="0"/>
              <a:pPr/>
              <a:t>05/05/2017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00A59-D10D-4FC0-ACD5-3E3ECCA3A87A}"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0E7105-DD64-4383-A6CE-1E279A3CDE20}" type="datetimeFigureOut">
              <a:rPr lang="en-US" smtClean="0"/>
              <a:pPr/>
              <a:t>05/05/2017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00A59-D10D-4FC0-ACD5-3E3ECCA3A87A}" type="slidenum">
              <a:rPr lang="en-US" smtClean="0"/>
              <a:pPr/>
              <a:t>‹#›</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0E7105-DD64-4383-A6CE-1E279A3CDE20}" type="datetimeFigureOut">
              <a:rPr lang="en-US" smtClean="0"/>
              <a:pPr/>
              <a:t>05/05/2017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00A59-D10D-4FC0-ACD5-3E3ECCA3A87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C0E7105-DD64-4383-A6CE-1E279A3CDE20}" type="datetimeFigureOut">
              <a:rPr lang="en-US" smtClean="0"/>
              <a:pPr/>
              <a:t>05/05/2017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00A59-D10D-4FC0-ACD5-3E3ECCA3A87A}"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C0E7105-DD64-4383-A6CE-1E279A3CDE20}" type="datetimeFigureOut">
              <a:rPr lang="en-US" smtClean="0"/>
              <a:pPr/>
              <a:t>05/05/2017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F00A59-D10D-4FC0-ACD5-3E3ECCA3A87A}"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C0E7105-DD64-4383-A6CE-1E279A3CDE20}" type="datetimeFigureOut">
              <a:rPr lang="en-US" smtClean="0"/>
              <a:pPr/>
              <a:t>05/05/2017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F00A59-D10D-4FC0-ACD5-3E3ECCA3A87A}"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E7105-DD64-4383-A6CE-1E279A3CDE20}" type="datetimeFigureOut">
              <a:rPr lang="en-US" smtClean="0"/>
              <a:pPr/>
              <a:t>05/05/2017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F00A59-D10D-4FC0-ACD5-3E3ECCA3A87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0E7105-DD64-4383-A6CE-1E279A3CDE20}" type="datetimeFigureOut">
              <a:rPr lang="en-US" smtClean="0"/>
              <a:pPr/>
              <a:t>05/05/2017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00A59-D10D-4FC0-ACD5-3E3ECCA3A87A}" type="slidenum">
              <a:rPr lang="en-US" smtClean="0"/>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0E7105-DD64-4383-A6CE-1E279A3CDE20}" type="datetimeFigureOut">
              <a:rPr lang="en-US" smtClean="0"/>
              <a:pPr/>
              <a:t>05/05/2017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00A59-D10D-4FC0-ACD5-3E3ECCA3A87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23000"/>
            <a:lum/>
          </a:blip>
          <a:srcRect/>
          <a:stretch>
            <a:fillRect l="-10000" r="-1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0E7105-DD64-4383-A6CE-1E279A3CDE20}" type="datetimeFigureOut">
              <a:rPr lang="en-US" smtClean="0"/>
              <a:pPr/>
              <a:t>05/05/2017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F00A59-D10D-4FC0-ACD5-3E3ECCA3A87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6.png"/><Relationship Id="rId4" Type="http://schemas.openxmlformats.org/officeDocument/2006/relationships/hyperlink" Target="http://www.bbc.co.uk/news/world-1539151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6.jpe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hyperlink" Target="http://www.google.com/url?sa=i&amp;rct=j&amp;q=&amp;esrc=s&amp;frm=1&amp;source=images&amp;cd=&amp;cad=rja&amp;uact=8&amp;docid=j920HXZha-InQM&amp;tbnid=fX4GlWoZnFCMoM:&amp;ved=0CAUQjRw&amp;url=http://sundaystills.wordpress.com/2011/10/02/sunday-stills-vanishing-points/&amp;ei=8z9qU820OOih8gHP1IDoDw&amp;bvm=bv.66111022,d.aWw&amp;psig=AFQjCNE10sZ5memKOSe6KbtCzV4pnIvbAA&amp;ust=1399558496766432" TargetMode="External"/><Relationship Id="rId5" Type="http://schemas.openxmlformats.org/officeDocument/2006/relationships/image" Target="../media/image25.jpe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01074" y="6596390"/>
            <a:ext cx="1192955" cy="261610"/>
          </a:xfrm>
          <a:prstGeom prst="rect">
            <a:avLst/>
          </a:prstGeom>
        </p:spPr>
        <p:txBody>
          <a:bodyPr wrap="none">
            <a:spAutoFit/>
          </a:bodyPr>
          <a:lstStyle/>
          <a:p>
            <a:pPr>
              <a:spcBef>
                <a:spcPct val="50000"/>
              </a:spcBef>
            </a:pPr>
            <a:r>
              <a:rPr lang="en-US" altLang="en-US" sz="1100" b="1" i="1" dirty="0"/>
              <a:t>Miami University</a:t>
            </a:r>
          </a:p>
        </p:txBody>
      </p:sp>
      <p:sp>
        <p:nvSpPr>
          <p:cNvPr id="6" name="Rectangle 5"/>
          <p:cNvSpPr/>
          <p:nvPr/>
        </p:nvSpPr>
        <p:spPr>
          <a:xfrm>
            <a:off x="4397128" y="6596390"/>
            <a:ext cx="1269822" cy="261610"/>
          </a:xfrm>
          <a:prstGeom prst="rect">
            <a:avLst/>
          </a:prstGeom>
        </p:spPr>
        <p:txBody>
          <a:bodyPr wrap="square">
            <a:spAutoFit/>
          </a:bodyPr>
          <a:lstStyle/>
          <a:p>
            <a:pPr>
              <a:spcBef>
                <a:spcPct val="50000"/>
              </a:spcBef>
            </a:pPr>
            <a:r>
              <a:rPr lang="en-US" altLang="en-US" sz="1100" b="1" i="1" dirty="0"/>
              <a:t>May 5, 2016</a:t>
            </a:r>
          </a:p>
        </p:txBody>
      </p:sp>
      <p:sp>
        <p:nvSpPr>
          <p:cNvPr id="7" name="Rectangle 6"/>
          <p:cNvSpPr/>
          <p:nvPr/>
        </p:nvSpPr>
        <p:spPr>
          <a:xfrm>
            <a:off x="995339" y="202341"/>
            <a:ext cx="6957816" cy="1200329"/>
          </a:xfrm>
          <a:prstGeom prst="rect">
            <a:avLst/>
          </a:prstGeom>
        </p:spPr>
        <p:txBody>
          <a:bodyPr wrap="square">
            <a:spAutoFit/>
          </a:bodyPr>
          <a:lstStyle/>
          <a:p>
            <a:pPr algn="ctr">
              <a:defRPr/>
            </a:pPr>
            <a:r>
              <a:rPr lang="en-US" sz="3600" b="1" dirty="0">
                <a:ea typeface="Calibri" panose="020F0502020204030204" pitchFamily="34" charset="0"/>
                <a:cs typeface="Times New Roman" panose="02020603050405020304" pitchFamily="18" charset="0"/>
              </a:rPr>
              <a:t>Farming of the Future: </a:t>
            </a:r>
          </a:p>
          <a:p>
            <a:pPr algn="ctr">
              <a:defRPr/>
            </a:pPr>
            <a:r>
              <a:rPr lang="en-US" sz="3600" b="1" dirty="0">
                <a:ea typeface="Calibri" panose="020F0502020204030204" pitchFamily="34" charset="0"/>
                <a:cs typeface="Times New Roman" panose="02020603050405020304" pitchFamily="18" charset="0"/>
              </a:rPr>
              <a:t>UAV Systems in Agriculture</a:t>
            </a:r>
            <a:endParaRPr lang="en-US" sz="2700" b="1" dirty="0">
              <a:effectLst>
                <a:outerShdw blurRad="38100" dist="38100" dir="2700000" algn="tl">
                  <a:srgbClr val="000000">
                    <a:alpha val="43137"/>
                  </a:srgbClr>
                </a:outerShdw>
              </a:effectLst>
            </a:endParaRPr>
          </a:p>
        </p:txBody>
      </p:sp>
      <p:sp>
        <p:nvSpPr>
          <p:cNvPr id="8" name="Rectangle 7"/>
          <p:cNvSpPr/>
          <p:nvPr/>
        </p:nvSpPr>
        <p:spPr>
          <a:xfrm>
            <a:off x="1167521" y="2321583"/>
            <a:ext cx="6613451" cy="1631216"/>
          </a:xfrm>
          <a:prstGeom prst="rect">
            <a:avLst/>
          </a:prstGeom>
        </p:spPr>
        <p:txBody>
          <a:bodyPr wrap="square">
            <a:spAutoFit/>
          </a:bodyPr>
          <a:lstStyle/>
          <a:p>
            <a:pPr algn="ctr">
              <a:defRPr/>
            </a:pPr>
            <a:r>
              <a:rPr lang="en-US" altLang="en-US" sz="2000" b="1" dirty="0"/>
              <a:t>Alexandria Horne</a:t>
            </a:r>
          </a:p>
          <a:p>
            <a:pPr algn="ctr">
              <a:defRPr/>
            </a:pPr>
            <a:r>
              <a:rPr lang="en-US" altLang="en-US" sz="1600" dirty="0"/>
              <a:t>Senior Computer Programming Analyst </a:t>
            </a:r>
            <a:br>
              <a:rPr lang="en-US" altLang="en-US" sz="1600" dirty="0"/>
            </a:br>
            <a:r>
              <a:rPr lang="en-US" altLang="en-US" sz="1600" dirty="0"/>
              <a:t>Cincinnati Area Geographic Information System (CAGIS)</a:t>
            </a:r>
          </a:p>
          <a:p>
            <a:pPr algn="ctr">
              <a:defRPr/>
            </a:pPr>
            <a:endParaRPr lang="en-US" altLang="en-US" sz="1600" dirty="0"/>
          </a:p>
          <a:p>
            <a:pPr algn="ctr">
              <a:defRPr/>
            </a:pPr>
            <a:r>
              <a:rPr lang="en-US" altLang="en-US" sz="1600" dirty="0"/>
              <a:t>Farm Manager, Horne Family Farms</a:t>
            </a:r>
            <a:br>
              <a:rPr lang="en-US" altLang="en-US" sz="1600" dirty="0"/>
            </a:br>
            <a:endParaRPr lang="en-US" altLang="en-US" sz="1600" dirty="0"/>
          </a:p>
        </p:txBody>
      </p:sp>
      <p:sp>
        <p:nvSpPr>
          <p:cNvPr id="2" name="Rectangle 1"/>
          <p:cNvSpPr/>
          <p:nvPr/>
        </p:nvSpPr>
        <p:spPr>
          <a:xfrm>
            <a:off x="1934948" y="4425436"/>
            <a:ext cx="5078596" cy="892552"/>
          </a:xfrm>
          <a:prstGeom prst="rect">
            <a:avLst/>
          </a:prstGeom>
        </p:spPr>
        <p:txBody>
          <a:bodyPr wrap="square">
            <a:spAutoFit/>
          </a:bodyPr>
          <a:lstStyle/>
          <a:p>
            <a:pPr algn="ctr">
              <a:defRPr/>
            </a:pPr>
            <a:r>
              <a:rPr lang="en-US" altLang="en-US" sz="2000" b="1" dirty="0"/>
              <a:t>Joshua Murphy</a:t>
            </a:r>
          </a:p>
          <a:p>
            <a:pPr algn="ctr">
              <a:defRPr/>
            </a:pPr>
            <a:r>
              <a:rPr lang="en-US" altLang="en-US" sz="1600" dirty="0"/>
              <a:t>Senior Computer Programming Analyst </a:t>
            </a:r>
            <a:br>
              <a:rPr lang="en-US" altLang="en-US" sz="1600" dirty="0"/>
            </a:br>
            <a:r>
              <a:rPr lang="en-US" altLang="en-US" sz="1600" dirty="0"/>
              <a:t>Cincinnati Area Geographic Information System (CAGIS)</a:t>
            </a:r>
          </a:p>
        </p:txBody>
      </p:sp>
    </p:spTree>
    <p:extLst>
      <p:ext uri="{BB962C8B-B14F-4D97-AF65-F5344CB8AC3E}">
        <p14:creationId xmlns:p14="http://schemas.microsoft.com/office/powerpoint/2010/main" val="5423523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0" y="0"/>
            <a:ext cx="9144000" cy="6858000"/>
          </a:xfrm>
          <a:prstGeom prst="rect">
            <a:avLst/>
          </a:prstGeom>
        </p:spPr>
      </p:pic>
      <p:sp>
        <p:nvSpPr>
          <p:cNvPr id="4" name="Title 3"/>
          <p:cNvSpPr>
            <a:spLocks noGrp="1"/>
          </p:cNvSpPr>
          <p:nvPr>
            <p:ph type="title"/>
          </p:nvPr>
        </p:nvSpPr>
        <p:spPr>
          <a:xfrm>
            <a:off x="1528860" y="0"/>
            <a:ext cx="7767540" cy="994172"/>
          </a:xfrm>
        </p:spPr>
        <p:txBody>
          <a:bodyPr/>
          <a:lstStyle/>
          <a:p>
            <a:r>
              <a:rPr lang="en-CA" dirty="0">
                <a:solidFill>
                  <a:schemeClr val="bg1"/>
                </a:solidFill>
                <a:effectLst>
                  <a:outerShdw blurRad="38100" dist="38100" dir="2700000" algn="tl">
                    <a:srgbClr val="000000">
                      <a:alpha val="43137"/>
                    </a:srgbClr>
                  </a:outerShdw>
                </a:effectLst>
              </a:rPr>
              <a:t>PROBLEMS</a:t>
            </a:r>
            <a:endParaRPr lang="en-CA" dirty="0">
              <a:effectLst>
                <a:outerShdw blurRad="38100" dist="38100" dir="2700000" algn="tl">
                  <a:srgbClr val="000000">
                    <a:alpha val="43137"/>
                  </a:srgbClr>
                </a:outerShdw>
              </a:effectLst>
            </a:endParaRPr>
          </a:p>
        </p:txBody>
      </p:sp>
      <p:sp>
        <p:nvSpPr>
          <p:cNvPr id="9" name="Rectangle 8"/>
          <p:cNvSpPr/>
          <p:nvPr/>
        </p:nvSpPr>
        <p:spPr>
          <a:xfrm>
            <a:off x="2843504" y="663195"/>
            <a:ext cx="6028741" cy="4162425"/>
          </a:xfrm>
          <a:prstGeom prst="rect">
            <a:avLst/>
          </a:prstGeom>
          <a:noFill/>
          <a:ln cap="rnd">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70000">
              <a:spcBef>
                <a:spcPts val="3150"/>
              </a:spcBef>
            </a:pPr>
            <a:endParaRPr lang="en-CA" sz="1500" dirty="0">
              <a:effectLst>
                <a:outerShdw blurRad="38100" dist="38100" dir="2700000" algn="tl">
                  <a:srgbClr val="000000">
                    <a:alpha val="43137"/>
                  </a:srgbClr>
                </a:outerShdw>
              </a:effectLst>
              <a:latin typeface="+mj-lt"/>
            </a:endParaRPr>
          </a:p>
          <a:p>
            <a:pPr marL="527175" indent="-257175">
              <a:spcBef>
                <a:spcPts val="1800"/>
              </a:spcBef>
              <a:buFont typeface="Arial" panose="020B0604020202020204" pitchFamily="34" charset="0"/>
              <a:buChar char="•"/>
            </a:pPr>
            <a:r>
              <a:rPr lang="en-US" sz="1500" dirty="0">
                <a:effectLst>
                  <a:outerShdw blurRad="38100" dist="38100" dir="2700000" algn="tl">
                    <a:srgbClr val="000000">
                      <a:alpha val="43137"/>
                    </a:srgbClr>
                  </a:outerShdw>
                </a:effectLst>
                <a:latin typeface="+mj-lt"/>
              </a:rPr>
              <a:t>Food demand will increase 70% by 2050</a:t>
            </a:r>
          </a:p>
          <a:p>
            <a:pPr marL="527175" indent="-257175">
              <a:spcBef>
                <a:spcPts val="1800"/>
              </a:spcBef>
              <a:buFont typeface="Arial" panose="020B0604020202020204" pitchFamily="34" charset="0"/>
              <a:buChar char="•"/>
            </a:pPr>
            <a:r>
              <a:rPr lang="en-US" sz="1500" dirty="0">
                <a:effectLst>
                  <a:outerShdw blurRad="38100" dist="38100" dir="2700000" algn="tl">
                    <a:srgbClr val="000000">
                      <a:alpha val="43137"/>
                    </a:srgbClr>
                  </a:outerShdw>
                </a:effectLst>
                <a:latin typeface="+mj-lt"/>
              </a:rPr>
              <a:t>Farming is still very inefficient:</a:t>
            </a:r>
            <a:endParaRPr lang="en-CA" sz="1500" dirty="0">
              <a:effectLst>
                <a:outerShdw blurRad="38100" dist="38100" dir="2700000" algn="tl">
                  <a:srgbClr val="000000">
                    <a:alpha val="43137"/>
                  </a:srgbClr>
                </a:outerShdw>
              </a:effectLst>
              <a:latin typeface="+mj-lt"/>
            </a:endParaRPr>
          </a:p>
          <a:p>
            <a:pPr marL="870075" lvl="1" indent="-257175">
              <a:spcBef>
                <a:spcPts val="1800"/>
              </a:spcBef>
              <a:buFont typeface="Wingdings" panose="05000000000000000000" pitchFamily="2" charset="2"/>
              <a:buChar char="§"/>
            </a:pPr>
            <a:r>
              <a:rPr lang="en-US" sz="1500" dirty="0">
                <a:effectLst>
                  <a:outerShdw blurRad="38100" dist="38100" dir="2700000" algn="tl">
                    <a:srgbClr val="000000">
                      <a:alpha val="43137"/>
                    </a:srgbClr>
                  </a:outerShdw>
                </a:effectLst>
                <a:latin typeface="+mj-lt"/>
              </a:rPr>
              <a:t>Yield per acre can vary 400% within single field</a:t>
            </a:r>
          </a:p>
          <a:p>
            <a:pPr marL="870075" lvl="1" indent="-257175">
              <a:spcBef>
                <a:spcPts val="1800"/>
              </a:spcBef>
              <a:buFont typeface="Wingdings" panose="05000000000000000000" pitchFamily="2" charset="2"/>
              <a:buChar char="§"/>
            </a:pPr>
            <a:r>
              <a:rPr lang="en-US" sz="1500" dirty="0">
                <a:effectLst>
                  <a:outerShdw blurRad="38100" dist="38100" dir="2700000" algn="tl">
                    <a:srgbClr val="000000">
                      <a:alpha val="43137"/>
                    </a:srgbClr>
                  </a:outerShdw>
                </a:effectLst>
                <a:latin typeface="+mj-lt"/>
              </a:rPr>
              <a:t>$20B in fertilizer is wasted each year </a:t>
            </a:r>
          </a:p>
          <a:p>
            <a:pPr marL="870075" lvl="1" indent="-257175">
              <a:spcBef>
                <a:spcPts val="1800"/>
              </a:spcBef>
              <a:buFont typeface="Wingdings" panose="05000000000000000000" pitchFamily="2" charset="2"/>
              <a:buChar char="§"/>
            </a:pPr>
            <a:r>
              <a:rPr lang="en-US" sz="1500" dirty="0">
                <a:effectLst>
                  <a:outerShdw blurRad="38100" dist="38100" dir="2700000" algn="tl">
                    <a:srgbClr val="000000">
                      <a:alpha val="43137"/>
                    </a:srgbClr>
                  </a:outerShdw>
                </a:effectLst>
                <a:latin typeface="+mj-lt"/>
              </a:rPr>
              <a:t>10-20% yield increase potential in US crops</a:t>
            </a:r>
          </a:p>
          <a:p>
            <a:pPr marL="870075" lvl="1" indent="-257175">
              <a:spcBef>
                <a:spcPts val="1800"/>
              </a:spcBef>
              <a:buFont typeface="Wingdings" panose="05000000000000000000" pitchFamily="2" charset="2"/>
              <a:buChar char="§"/>
            </a:pPr>
            <a:r>
              <a:rPr lang="en-US" sz="1500" dirty="0">
                <a:effectLst>
                  <a:outerShdw blurRad="38100" dist="38100" dir="2700000" algn="tl">
                    <a:srgbClr val="000000">
                      <a:alpha val="43137"/>
                    </a:srgbClr>
                  </a:outerShdw>
                </a:effectLst>
                <a:latin typeface="+mj-lt"/>
              </a:rPr>
              <a:t>Diseases cause $33B in crop loss despite $12B spent on pesticides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344"/>
            <a:ext cx="2577922" cy="5155844"/>
          </a:xfrm>
          <a:prstGeom prst="rect">
            <a:avLst/>
          </a:prstGeom>
        </p:spPr>
      </p:pic>
      <p:pic>
        <p:nvPicPr>
          <p:cNvPr id="1028" name="Picture 4" descr="Image result for monocult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190601"/>
            <a:ext cx="2604105" cy="1667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6"/>
          <a:stretch>
            <a:fillRect/>
          </a:stretch>
        </p:blipFill>
        <p:spPr>
          <a:xfrm>
            <a:off x="-9576" y="3429000"/>
            <a:ext cx="2604105" cy="1761600"/>
          </a:xfrm>
          <a:prstGeom prst="rect">
            <a:avLst/>
          </a:prstGeom>
        </p:spPr>
      </p:pic>
    </p:spTree>
    <p:extLst>
      <p:ext uri="{BB962C8B-B14F-4D97-AF65-F5344CB8AC3E}">
        <p14:creationId xmlns:p14="http://schemas.microsoft.com/office/powerpoint/2010/main" val="25548098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9576" y="0"/>
            <a:ext cx="9144000" cy="6858000"/>
          </a:xfrm>
          <a:prstGeom prst="rect">
            <a:avLst/>
          </a:prstGeom>
        </p:spPr>
      </p:pic>
      <p:grpSp>
        <p:nvGrpSpPr>
          <p:cNvPr id="21505" name="Group 1"/>
          <p:cNvGrpSpPr>
            <a:grpSpLocks/>
          </p:cNvGrpSpPr>
          <p:nvPr/>
        </p:nvGrpSpPr>
        <p:grpSpPr bwMode="auto">
          <a:xfrm>
            <a:off x="2712504" y="2462084"/>
            <a:ext cx="6320552" cy="4206240"/>
            <a:chOff x="150139" y="505379"/>
            <a:chExt cx="8995682" cy="5724526"/>
          </a:xfrm>
        </p:grpSpPr>
        <p:pic>
          <p:nvPicPr>
            <p:cNvPr id="21507" name="Picture 3014" descr="http://www.ritholtz.com/blog/wp-content/uploads/2011/10/Picture-18.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139" y="505379"/>
              <a:ext cx="8995682" cy="5724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83" name="Up Arrow 2982"/>
            <p:cNvSpPr/>
            <p:nvPr/>
          </p:nvSpPr>
          <p:spPr>
            <a:xfrm>
              <a:off x="7772504" y="3505201"/>
              <a:ext cx="609554" cy="2438400"/>
            </a:xfrm>
            <a:prstGeom prst="up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p>
          </p:txBody>
        </p:sp>
        <p:sp>
          <p:nvSpPr>
            <p:cNvPr id="2985" name="Down Arrow 2984"/>
            <p:cNvSpPr/>
            <p:nvPr/>
          </p:nvSpPr>
          <p:spPr>
            <a:xfrm rot="10800000">
              <a:off x="8534446" y="2667000"/>
              <a:ext cx="228583" cy="3276601"/>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sz="1350" dirty="0"/>
            </a:p>
          </p:txBody>
        </p:sp>
        <p:sp>
          <p:nvSpPr>
            <p:cNvPr id="7" name="Up Arrow 6"/>
            <p:cNvSpPr/>
            <p:nvPr/>
          </p:nvSpPr>
          <p:spPr>
            <a:xfrm>
              <a:off x="7391533" y="4572001"/>
              <a:ext cx="228583" cy="1371600"/>
            </a:xfrm>
            <a:prstGeom prst="up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p>
          </p:txBody>
        </p:sp>
        <p:sp>
          <p:nvSpPr>
            <p:cNvPr id="21511" name="TextBox 7"/>
            <p:cNvSpPr txBox="1">
              <a:spLocks noChangeArrowheads="1"/>
            </p:cNvSpPr>
            <p:nvPr/>
          </p:nvSpPr>
          <p:spPr bwMode="auto">
            <a:xfrm>
              <a:off x="6515981" y="3653984"/>
              <a:ext cx="10668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350" dirty="0"/>
                <a:t>4 Billion</a:t>
              </a:r>
            </a:p>
            <a:p>
              <a:pPr algn="ctr" eaLnBrk="1" hangingPunct="1"/>
              <a:r>
                <a:rPr lang="en-US" altLang="en-US" sz="1350" dirty="0"/>
                <a:t>1975</a:t>
              </a:r>
            </a:p>
          </p:txBody>
        </p:sp>
        <p:sp>
          <p:nvSpPr>
            <p:cNvPr id="9" name="Up Arrow 8"/>
            <p:cNvSpPr/>
            <p:nvPr/>
          </p:nvSpPr>
          <p:spPr>
            <a:xfrm>
              <a:off x="7162950" y="4876801"/>
              <a:ext cx="228583" cy="1066800"/>
            </a:xfrm>
            <a:prstGeom prst="up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p>
          </p:txBody>
        </p:sp>
        <p:sp>
          <p:nvSpPr>
            <p:cNvPr id="21513" name="TextBox 9"/>
            <p:cNvSpPr txBox="1">
              <a:spLocks noChangeArrowheads="1"/>
            </p:cNvSpPr>
            <p:nvPr/>
          </p:nvSpPr>
          <p:spPr bwMode="auto">
            <a:xfrm>
              <a:off x="6477000" y="4382869"/>
              <a:ext cx="1066800" cy="4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1350" dirty="0"/>
            </a:p>
          </p:txBody>
        </p:sp>
        <p:sp>
          <p:nvSpPr>
            <p:cNvPr id="21514" name="TextBox 10"/>
            <p:cNvSpPr txBox="1">
              <a:spLocks noChangeArrowheads="1"/>
            </p:cNvSpPr>
            <p:nvPr/>
          </p:nvSpPr>
          <p:spPr bwMode="auto">
            <a:xfrm>
              <a:off x="4343401" y="4636014"/>
              <a:ext cx="10668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350" dirty="0"/>
                <a:t>1 Billion</a:t>
              </a:r>
            </a:p>
            <a:p>
              <a:pPr algn="ctr" eaLnBrk="1" hangingPunct="1"/>
              <a:r>
                <a:rPr lang="en-US" altLang="en-US" sz="1350" dirty="0"/>
                <a:t>1804</a:t>
              </a:r>
            </a:p>
          </p:txBody>
        </p:sp>
        <p:sp>
          <p:nvSpPr>
            <p:cNvPr id="12" name="Up Arrow 11"/>
            <p:cNvSpPr/>
            <p:nvPr/>
          </p:nvSpPr>
          <p:spPr>
            <a:xfrm flipH="1">
              <a:off x="4800929" y="5562601"/>
              <a:ext cx="228583" cy="381000"/>
            </a:xfrm>
            <a:prstGeom prst="up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p>
          </p:txBody>
        </p:sp>
        <p:sp>
          <p:nvSpPr>
            <p:cNvPr id="13" name="Up Arrow 12"/>
            <p:cNvSpPr/>
            <p:nvPr/>
          </p:nvSpPr>
          <p:spPr>
            <a:xfrm flipH="1">
              <a:off x="6781979" y="5181601"/>
              <a:ext cx="228583" cy="762000"/>
            </a:xfrm>
            <a:prstGeom prst="up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p>
          </p:txBody>
        </p:sp>
        <p:sp>
          <p:nvSpPr>
            <p:cNvPr id="21517" name="TextBox 13"/>
            <p:cNvSpPr txBox="1">
              <a:spLocks noChangeArrowheads="1"/>
            </p:cNvSpPr>
            <p:nvPr/>
          </p:nvSpPr>
          <p:spPr bwMode="auto">
            <a:xfrm>
              <a:off x="5608753" y="4568703"/>
              <a:ext cx="10668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350" dirty="0"/>
                <a:t>2 Billion</a:t>
              </a:r>
            </a:p>
            <a:p>
              <a:pPr algn="ctr" eaLnBrk="1" hangingPunct="1"/>
              <a:r>
                <a:rPr lang="en-US" altLang="en-US" sz="1350" dirty="0"/>
                <a:t>1927</a:t>
              </a:r>
            </a:p>
          </p:txBody>
        </p:sp>
        <p:sp>
          <p:nvSpPr>
            <p:cNvPr id="21518" name="TextBox 14"/>
            <p:cNvSpPr txBox="1">
              <a:spLocks noChangeArrowheads="1"/>
            </p:cNvSpPr>
            <p:nvPr/>
          </p:nvSpPr>
          <p:spPr bwMode="auto">
            <a:xfrm>
              <a:off x="6584395" y="3096657"/>
              <a:ext cx="1447800" cy="40010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1350" b="1" dirty="0"/>
                <a:t>7 Billion</a:t>
              </a:r>
            </a:p>
          </p:txBody>
        </p:sp>
        <p:sp>
          <p:nvSpPr>
            <p:cNvPr id="21519" name="TextBox 16"/>
            <p:cNvSpPr txBox="1">
              <a:spLocks noChangeArrowheads="1"/>
            </p:cNvSpPr>
            <p:nvPr/>
          </p:nvSpPr>
          <p:spPr bwMode="auto">
            <a:xfrm>
              <a:off x="7239000" y="2209800"/>
              <a:ext cx="1905000" cy="40010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1350"/>
                <a:t>2050 9 Billion</a:t>
              </a:r>
            </a:p>
          </p:txBody>
        </p:sp>
        <p:sp>
          <p:nvSpPr>
            <p:cNvPr id="21520" name="TextBox 17"/>
            <p:cNvSpPr txBox="1">
              <a:spLocks noChangeArrowheads="1"/>
            </p:cNvSpPr>
            <p:nvPr/>
          </p:nvSpPr>
          <p:spPr bwMode="auto">
            <a:xfrm rot="16200000">
              <a:off x="6940032" y="4562461"/>
              <a:ext cx="2209800" cy="40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350" b="1">
                  <a:solidFill>
                    <a:srgbClr val="FF0000"/>
                  </a:solidFill>
                  <a:latin typeface="Arial Rounded MT Bold" panose="020F0704030504030204" pitchFamily="34" charset="0"/>
                </a:rPr>
                <a:t>October 31, 2011</a:t>
              </a:r>
            </a:p>
          </p:txBody>
        </p:sp>
      </p:grpSp>
      <p:sp>
        <p:nvSpPr>
          <p:cNvPr id="2" name="Rectangle 1"/>
          <p:cNvSpPr/>
          <p:nvPr/>
        </p:nvSpPr>
        <p:spPr>
          <a:xfrm>
            <a:off x="3024387" y="194570"/>
            <a:ext cx="5544700" cy="1569660"/>
          </a:xfrm>
          <a:prstGeom prst="rect">
            <a:avLst/>
          </a:prstGeom>
        </p:spPr>
        <p:txBody>
          <a:bodyPr wrap="square">
            <a:spAutoFit/>
          </a:bodyPr>
          <a:lstStyle/>
          <a:p>
            <a:pPr algn="ctr"/>
            <a:r>
              <a:rPr lang="en-US" altLang="en-US" sz="2400" b="1" dirty="0"/>
              <a:t>World Population Reaches 7 Billion </a:t>
            </a:r>
          </a:p>
          <a:p>
            <a:pPr algn="ctr"/>
            <a:r>
              <a:rPr lang="en-US" altLang="en-US" sz="2400" b="1" dirty="0">
                <a:solidFill>
                  <a:srgbClr val="C00000"/>
                </a:solidFill>
              </a:rPr>
              <a:t>October 31, 2011</a:t>
            </a:r>
          </a:p>
          <a:p>
            <a:pPr algn="ctr"/>
            <a:endParaRPr lang="en-US" altLang="en-US" sz="2400" b="1" dirty="0">
              <a:solidFill>
                <a:srgbClr val="FF0000"/>
              </a:solidFill>
            </a:endParaRPr>
          </a:p>
          <a:p>
            <a:pPr algn="ctr"/>
            <a:r>
              <a:rPr lang="en-US" altLang="en-US" sz="2400" b="1" dirty="0"/>
              <a:t>Projected to Reach  9.3 Billion in 2050</a:t>
            </a: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2344"/>
            <a:ext cx="2577922" cy="5155844"/>
          </a:xfrm>
          <a:prstGeom prst="rect">
            <a:avLst/>
          </a:prstGeom>
        </p:spPr>
      </p:pic>
      <p:pic>
        <p:nvPicPr>
          <p:cNvPr id="21" name="Picture 4" descr="Image result for monocultu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5190601"/>
            <a:ext cx="2604105" cy="1667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8"/>
          <a:stretch>
            <a:fillRect/>
          </a:stretch>
        </p:blipFill>
        <p:spPr>
          <a:xfrm>
            <a:off x="-9576" y="3429000"/>
            <a:ext cx="2604105" cy="1761600"/>
          </a:xfrm>
          <a:prstGeom prst="rect">
            <a:avLst/>
          </a:prstGeom>
        </p:spPr>
      </p:pic>
    </p:spTree>
    <p:extLst>
      <p:ext uri="{BB962C8B-B14F-4D97-AF65-F5344CB8AC3E}">
        <p14:creationId xmlns:p14="http://schemas.microsoft.com/office/powerpoint/2010/main" val="3107586464"/>
      </p:ext>
    </p:extLst>
  </p:cSld>
  <p:clrMapOvr>
    <a:masterClrMapping/>
  </p:clrMapOvr>
  <p:transition spd="slow">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0" y="0"/>
            <a:ext cx="9144000" cy="6858000"/>
          </a:xfrm>
          <a:prstGeom prst="rect">
            <a:avLst/>
          </a:prstGeom>
        </p:spPr>
      </p:pic>
      <p:sp>
        <p:nvSpPr>
          <p:cNvPr id="9" name="Rectangle 8"/>
          <p:cNvSpPr/>
          <p:nvPr/>
        </p:nvSpPr>
        <p:spPr>
          <a:xfrm>
            <a:off x="2929229" y="276225"/>
            <a:ext cx="6028741" cy="3758820"/>
          </a:xfrm>
          <a:prstGeom prst="rect">
            <a:avLst/>
          </a:prstGeom>
          <a:noFill/>
          <a:ln cap="rnd">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70000">
              <a:spcBef>
                <a:spcPts val="3150"/>
              </a:spcBef>
            </a:pPr>
            <a:endParaRPr lang="en-CA" sz="1500" dirty="0">
              <a:effectLst>
                <a:outerShdw blurRad="38100" dist="38100" dir="2700000" algn="tl">
                  <a:srgbClr val="000000">
                    <a:alpha val="43137"/>
                  </a:srgbClr>
                </a:outerShdw>
              </a:effectLst>
              <a:latin typeface="+mj-lt"/>
            </a:endParaRPr>
          </a:p>
          <a:p>
            <a:pPr marL="527175" indent="-257175">
              <a:spcBef>
                <a:spcPts val="1800"/>
              </a:spcBef>
              <a:buFont typeface="Arial" panose="020B0604020202020204" pitchFamily="34" charset="0"/>
              <a:buChar char="•"/>
            </a:pPr>
            <a:r>
              <a:rPr lang="en-US" sz="1500" dirty="0">
                <a:effectLst>
                  <a:outerShdw blurRad="38100" dist="38100" dir="2700000" algn="tl">
                    <a:srgbClr val="000000">
                      <a:alpha val="43137"/>
                    </a:srgbClr>
                  </a:outerShdw>
                </a:effectLst>
                <a:latin typeface="+mj-lt"/>
              </a:rPr>
              <a:t>We are destroying our environment</a:t>
            </a:r>
          </a:p>
          <a:p>
            <a:pPr marL="527175" indent="-257175">
              <a:spcBef>
                <a:spcPts val="1800"/>
              </a:spcBef>
              <a:buFont typeface="Arial" panose="020B0604020202020204" pitchFamily="34" charset="0"/>
              <a:buChar char="•"/>
            </a:pPr>
            <a:r>
              <a:rPr lang="en-US" sz="1500" dirty="0">
                <a:effectLst>
                  <a:outerShdw blurRad="38100" dist="38100" dir="2700000" algn="tl">
                    <a:srgbClr val="000000">
                      <a:alpha val="43137"/>
                    </a:srgbClr>
                  </a:outerShdw>
                </a:effectLst>
                <a:latin typeface="+mj-lt"/>
              </a:rPr>
              <a:t>Our misuse of fertilizers, herbicides, pesticides have caused:</a:t>
            </a:r>
            <a:endParaRPr lang="en-CA" sz="1500" dirty="0">
              <a:effectLst>
                <a:outerShdw blurRad="38100" dist="38100" dir="2700000" algn="tl">
                  <a:srgbClr val="000000">
                    <a:alpha val="43137"/>
                  </a:srgbClr>
                </a:outerShdw>
              </a:effectLst>
              <a:latin typeface="+mj-lt"/>
            </a:endParaRPr>
          </a:p>
          <a:p>
            <a:pPr marL="870075" lvl="1" indent="-257175">
              <a:spcBef>
                <a:spcPts val="1800"/>
              </a:spcBef>
              <a:buFont typeface="Wingdings" panose="05000000000000000000" pitchFamily="2" charset="2"/>
              <a:buChar char="§"/>
            </a:pPr>
            <a:r>
              <a:rPr lang="en-US" sz="1500" dirty="0">
                <a:effectLst>
                  <a:outerShdw blurRad="38100" dist="38100" dir="2700000" algn="tl">
                    <a:srgbClr val="000000">
                      <a:alpha val="43137"/>
                    </a:srgbClr>
                  </a:outerShdw>
                </a:effectLst>
                <a:latin typeface="+mj-lt"/>
              </a:rPr>
              <a:t>Water body “dead zones”</a:t>
            </a:r>
          </a:p>
          <a:p>
            <a:pPr marL="870075" lvl="1" indent="-257175">
              <a:spcBef>
                <a:spcPts val="1800"/>
              </a:spcBef>
              <a:buFont typeface="Wingdings" panose="05000000000000000000" pitchFamily="2" charset="2"/>
              <a:buChar char="§"/>
            </a:pPr>
            <a:r>
              <a:rPr lang="en-US" sz="1500" dirty="0">
                <a:effectLst>
                  <a:outerShdw blurRad="38100" dist="38100" dir="2700000" algn="tl">
                    <a:srgbClr val="000000">
                      <a:alpha val="43137"/>
                    </a:srgbClr>
                  </a:outerShdw>
                </a:effectLst>
                <a:latin typeface="+mj-lt"/>
              </a:rPr>
              <a:t>Algae Blooms</a:t>
            </a:r>
          </a:p>
          <a:p>
            <a:pPr marL="870075" lvl="1" indent="-257175">
              <a:spcBef>
                <a:spcPts val="1800"/>
              </a:spcBef>
              <a:buFont typeface="Wingdings" panose="05000000000000000000" pitchFamily="2" charset="2"/>
              <a:buChar char="§"/>
            </a:pPr>
            <a:r>
              <a:rPr lang="en-US" sz="1500" dirty="0">
                <a:effectLst>
                  <a:outerShdw blurRad="38100" dist="38100" dir="2700000" algn="tl">
                    <a:srgbClr val="000000">
                      <a:alpha val="43137"/>
                    </a:srgbClr>
                  </a:outerShdw>
                </a:effectLst>
                <a:latin typeface="+mj-lt"/>
              </a:rPr>
              <a:t>Killing off our pollinators (seen any bees lately?)</a:t>
            </a:r>
          </a:p>
          <a:p>
            <a:pPr marL="870075" lvl="1" indent="-257175">
              <a:spcBef>
                <a:spcPts val="1800"/>
              </a:spcBef>
              <a:buFont typeface="Wingdings" panose="05000000000000000000" pitchFamily="2" charset="2"/>
              <a:buChar char="§"/>
            </a:pPr>
            <a:r>
              <a:rPr lang="en-US" sz="1500" dirty="0">
                <a:effectLst>
                  <a:outerShdw blurRad="38100" dist="38100" dir="2700000" algn="tl">
                    <a:srgbClr val="000000">
                      <a:alpha val="43137"/>
                    </a:srgbClr>
                  </a:outerShdw>
                </a:effectLst>
                <a:latin typeface="+mj-lt"/>
              </a:rPr>
              <a:t>Monsanto (the Anti-Christ?)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344"/>
            <a:ext cx="2577922" cy="5155844"/>
          </a:xfrm>
          <a:prstGeom prst="rect">
            <a:avLst/>
          </a:prstGeom>
        </p:spPr>
      </p:pic>
      <p:pic>
        <p:nvPicPr>
          <p:cNvPr id="6" name="Picture 4" descr="Image result for monocult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190601"/>
            <a:ext cx="2604105" cy="1667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9576" y="3429000"/>
            <a:ext cx="2604105" cy="1761600"/>
          </a:xfrm>
          <a:prstGeom prst="rect">
            <a:avLst/>
          </a:prstGeom>
        </p:spPr>
      </p:pic>
    </p:spTree>
    <p:extLst>
      <p:ext uri="{BB962C8B-B14F-4D97-AF65-F5344CB8AC3E}">
        <p14:creationId xmlns:p14="http://schemas.microsoft.com/office/powerpoint/2010/main" val="7568426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3825" y="152400"/>
            <a:ext cx="8858250" cy="830997"/>
          </a:xfrm>
          <a:prstGeom prst="rect">
            <a:avLst/>
          </a:prstGeom>
          <a:noFill/>
        </p:spPr>
        <p:txBody>
          <a:bodyPr wrap="square" rtlCol="0">
            <a:spAutoFit/>
          </a:bodyPr>
          <a:lstStyle/>
          <a:p>
            <a:pPr algn="ctr"/>
            <a:r>
              <a:rPr lang="en-US" sz="2400" b="1" dirty="0"/>
              <a:t>Remember This?</a:t>
            </a:r>
            <a:br>
              <a:rPr lang="en-US" sz="2400" b="1" dirty="0"/>
            </a:br>
            <a:endParaRPr lang="en-US" sz="2400" b="1" dirty="0"/>
          </a:p>
        </p:txBody>
      </p:sp>
      <p:pic>
        <p:nvPicPr>
          <p:cNvPr id="2050" name="Picture 2" descr="Image result for dust bow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5015" y="821094"/>
            <a:ext cx="4118985" cy="29576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dust bow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6087" y="5010150"/>
            <a:ext cx="2467913" cy="18478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dust bow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137" y="3867150"/>
            <a:ext cx="2333625" cy="299084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dust bow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010150"/>
            <a:ext cx="23241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6"/>
          <a:stretch>
            <a:fillRect/>
          </a:stretch>
        </p:blipFill>
        <p:spPr>
          <a:xfrm>
            <a:off x="0" y="821094"/>
            <a:ext cx="4029075" cy="2957617"/>
          </a:xfrm>
          <a:prstGeom prst="rect">
            <a:avLst/>
          </a:prstGeom>
        </p:spPr>
      </p:pic>
    </p:spTree>
    <p:extLst>
      <p:ext uri="{BB962C8B-B14F-4D97-AF65-F5344CB8AC3E}">
        <p14:creationId xmlns:p14="http://schemas.microsoft.com/office/powerpoint/2010/main" val="31471368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dust bow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095" y="487572"/>
            <a:ext cx="7423785" cy="5737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4343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2926"/>
            <a:ext cx="9177867" cy="6825074"/>
          </a:xfrm>
          <a:prstGeom prst="rect">
            <a:avLst/>
          </a:prstGeom>
        </p:spPr>
      </p:pic>
      <p:sp>
        <p:nvSpPr>
          <p:cNvPr id="5" name="TextBox 4"/>
          <p:cNvSpPr txBox="1"/>
          <p:nvPr/>
        </p:nvSpPr>
        <p:spPr>
          <a:xfrm>
            <a:off x="1267584" y="2350051"/>
            <a:ext cx="6642690" cy="1061829"/>
          </a:xfrm>
          <a:prstGeom prst="rect">
            <a:avLst/>
          </a:prstGeom>
          <a:noFill/>
        </p:spPr>
        <p:txBody>
          <a:bodyPr wrap="square" rtlCol="0">
            <a:spAutoFit/>
          </a:bodyPr>
          <a:lstStyle/>
          <a:p>
            <a:r>
              <a:rPr lang="en-US" sz="2100" dirty="0">
                <a:solidFill>
                  <a:srgbClr val="002060"/>
                </a:solidFill>
                <a:latin typeface="+mj-lt"/>
              </a:rPr>
              <a:t>By generating detailed </a:t>
            </a:r>
            <a:r>
              <a:rPr lang="en-US" sz="2100" b="1" dirty="0">
                <a:solidFill>
                  <a:srgbClr val="002060"/>
                </a:solidFill>
                <a:latin typeface="+mj-lt"/>
              </a:rPr>
              <a:t>insights</a:t>
            </a:r>
            <a:r>
              <a:rPr lang="en-US" sz="2100" dirty="0">
                <a:solidFill>
                  <a:srgbClr val="002060"/>
                </a:solidFill>
                <a:latin typeface="+mj-lt"/>
              </a:rPr>
              <a:t>, farmers can make </a:t>
            </a:r>
            <a:r>
              <a:rPr lang="en-US" sz="2100" b="1" dirty="0">
                <a:solidFill>
                  <a:srgbClr val="002060"/>
                </a:solidFill>
                <a:latin typeface="+mj-lt"/>
              </a:rPr>
              <a:t>data-based</a:t>
            </a:r>
            <a:r>
              <a:rPr lang="en-US" sz="2100" dirty="0">
                <a:solidFill>
                  <a:srgbClr val="002060"/>
                </a:solidFill>
                <a:latin typeface="+mj-lt"/>
              </a:rPr>
              <a:t> </a:t>
            </a:r>
            <a:r>
              <a:rPr lang="en-US" sz="2100" b="1" dirty="0">
                <a:solidFill>
                  <a:srgbClr val="002060"/>
                </a:solidFill>
                <a:latin typeface="+mj-lt"/>
              </a:rPr>
              <a:t>decisions</a:t>
            </a:r>
            <a:r>
              <a:rPr lang="en-US" sz="2100" dirty="0">
                <a:solidFill>
                  <a:srgbClr val="002060"/>
                </a:solidFill>
                <a:latin typeface="+mj-lt"/>
              </a:rPr>
              <a:t> that will </a:t>
            </a:r>
            <a:r>
              <a:rPr lang="en-US" sz="2100" b="1" dirty="0">
                <a:solidFill>
                  <a:srgbClr val="002060"/>
                </a:solidFill>
                <a:latin typeface="+mj-lt"/>
              </a:rPr>
              <a:t>optimize yield</a:t>
            </a:r>
            <a:r>
              <a:rPr lang="en-US" sz="2100" dirty="0">
                <a:solidFill>
                  <a:srgbClr val="002060"/>
                </a:solidFill>
                <a:latin typeface="+mj-lt"/>
              </a:rPr>
              <a:t> and boost revenue while </a:t>
            </a:r>
            <a:r>
              <a:rPr lang="en-US" sz="2100" b="1" dirty="0">
                <a:solidFill>
                  <a:srgbClr val="002060"/>
                </a:solidFill>
                <a:latin typeface="+mj-lt"/>
              </a:rPr>
              <a:t>minimizing expenses </a:t>
            </a:r>
            <a:r>
              <a:rPr lang="en-US" sz="2100" dirty="0">
                <a:solidFill>
                  <a:srgbClr val="002060"/>
                </a:solidFill>
                <a:latin typeface="+mj-lt"/>
              </a:rPr>
              <a:t>and the chances of crop failure</a:t>
            </a:r>
            <a:endParaRPr lang="en-CA" sz="2100" dirty="0">
              <a:solidFill>
                <a:srgbClr val="002060"/>
              </a:solidFill>
              <a:latin typeface="+mj-lt"/>
            </a:endParaRPr>
          </a:p>
        </p:txBody>
      </p:sp>
      <p:sp>
        <p:nvSpPr>
          <p:cNvPr id="6" name="Title 1"/>
          <p:cNvSpPr txBox="1">
            <a:spLocks/>
          </p:cNvSpPr>
          <p:nvPr/>
        </p:nvSpPr>
        <p:spPr>
          <a:xfrm>
            <a:off x="2511151" y="1720806"/>
            <a:ext cx="4155557" cy="62924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solidFill>
                  <a:srgbClr val="002060"/>
                </a:solidFill>
              </a:rPr>
              <a:t>PRECISION AGRICULTURE</a:t>
            </a:r>
          </a:p>
        </p:txBody>
      </p:sp>
    </p:spTree>
    <p:extLst>
      <p:ext uri="{BB962C8B-B14F-4D97-AF65-F5344CB8AC3E}">
        <p14:creationId xmlns:p14="http://schemas.microsoft.com/office/powerpoint/2010/main" val="10829990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11" y="1509951"/>
            <a:ext cx="8256255" cy="4753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9874" name="Title 1"/>
          <p:cNvSpPr>
            <a:spLocks noGrp="1"/>
          </p:cNvSpPr>
          <p:nvPr>
            <p:ph type="title"/>
          </p:nvPr>
        </p:nvSpPr>
        <p:spPr>
          <a:xfrm>
            <a:off x="1562695" y="55245"/>
            <a:ext cx="6172200" cy="857250"/>
          </a:xfrm>
        </p:spPr>
        <p:txBody>
          <a:bodyPr>
            <a:normAutofit/>
          </a:bodyPr>
          <a:lstStyle/>
          <a:p>
            <a:pPr eaLnBrk="1" hangingPunct="1"/>
            <a:r>
              <a:rPr lang="en-US" altLang="en-US" sz="2700" b="1" dirty="0"/>
              <a:t>New Data Driven Side of Agriculture</a:t>
            </a:r>
          </a:p>
        </p:txBody>
      </p:sp>
    </p:spTree>
    <p:extLst>
      <p:ext uri="{BB962C8B-B14F-4D97-AF65-F5344CB8AC3E}">
        <p14:creationId xmlns:p14="http://schemas.microsoft.com/office/powerpoint/2010/main" val="2831015667"/>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804987" y="945708"/>
            <a:ext cx="6196013" cy="203963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buFont typeface="Wingdings" pitchFamily="2" charset="2"/>
              <a:buChar char="§"/>
              <a:defRPr/>
            </a:pPr>
            <a:r>
              <a:rPr lang="en-US" altLang="en-US" sz="1500" b="1" kern="0" dirty="0"/>
              <a:t>There is nothing unmanned about an unmanned vehicle!</a:t>
            </a:r>
          </a:p>
          <a:p>
            <a:pPr eaLnBrk="1" hangingPunct="1">
              <a:buFont typeface="Wingdings" pitchFamily="2" charset="2"/>
              <a:buChar char="§"/>
              <a:defRPr/>
            </a:pPr>
            <a:endParaRPr lang="en-US" altLang="en-US" sz="600" b="1" kern="0" dirty="0"/>
          </a:p>
          <a:p>
            <a:pPr eaLnBrk="1" hangingPunct="1">
              <a:buFont typeface="Wingdings" pitchFamily="2" charset="2"/>
              <a:buChar char="§"/>
              <a:defRPr/>
            </a:pPr>
            <a:r>
              <a:rPr lang="en-US" altLang="en-US" sz="1500" b="1" kern="0" dirty="0"/>
              <a:t>What are they called:</a:t>
            </a:r>
          </a:p>
          <a:p>
            <a:pPr lvl="1" eaLnBrk="1" hangingPunct="1">
              <a:buFont typeface="Times" charset="0"/>
              <a:buChar char="•"/>
              <a:defRPr/>
            </a:pPr>
            <a:r>
              <a:rPr lang="en-US" altLang="en-US" sz="1500" b="1" kern="0" dirty="0"/>
              <a:t>Unmanned Aircraft System (UAS)</a:t>
            </a:r>
            <a:r>
              <a:rPr lang="en-US" altLang="en-US" sz="1050" b="1" kern="0" dirty="0"/>
              <a:t> (FAA and Congress)</a:t>
            </a:r>
            <a:endParaRPr lang="en-US" altLang="en-US" sz="1500" b="1" kern="0" dirty="0"/>
          </a:p>
          <a:p>
            <a:pPr lvl="1" eaLnBrk="1" hangingPunct="1">
              <a:buFont typeface="Times" charset="0"/>
              <a:buChar char="•"/>
              <a:defRPr/>
            </a:pPr>
            <a:r>
              <a:rPr lang="en-US" altLang="en-US" sz="1500" b="1" kern="0" dirty="0"/>
              <a:t>Unmanned Aerial Vehicle (UAV)</a:t>
            </a:r>
          </a:p>
          <a:p>
            <a:pPr lvl="1" eaLnBrk="1" hangingPunct="1">
              <a:buFont typeface="Times" charset="0"/>
              <a:buChar char="•"/>
              <a:defRPr/>
            </a:pPr>
            <a:r>
              <a:rPr lang="en-US" altLang="en-US" sz="1500" b="1" kern="0" dirty="0"/>
              <a:t>Remotely Piloted Aircraft Systems (RPAS)</a:t>
            </a:r>
            <a:r>
              <a:rPr lang="en-US" altLang="en-US" sz="1050" b="1" kern="0" dirty="0"/>
              <a:t> (ICAO and Air Force)</a:t>
            </a:r>
            <a:endParaRPr lang="en-US" altLang="en-US" sz="600" b="1" kern="0" dirty="0"/>
          </a:p>
          <a:p>
            <a:pPr lvl="1" eaLnBrk="1" hangingPunct="1">
              <a:buFont typeface="Times" charset="0"/>
              <a:buChar char="•"/>
              <a:defRPr/>
            </a:pPr>
            <a:r>
              <a:rPr lang="en-US" altLang="en-US" sz="1500" b="1" kern="0" dirty="0"/>
              <a:t>Drones</a:t>
            </a:r>
          </a:p>
        </p:txBody>
      </p:sp>
      <p:sp>
        <p:nvSpPr>
          <p:cNvPr id="6148" name="Rectangle 10"/>
          <p:cNvSpPr>
            <a:spLocks noChangeArrowheads="1"/>
          </p:cNvSpPr>
          <p:nvPr/>
        </p:nvSpPr>
        <p:spPr bwMode="auto">
          <a:xfrm>
            <a:off x="958454" y="81708"/>
            <a:ext cx="74295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2400" b="1" dirty="0"/>
              <a:t>What is an Unmanned Aerial Vehicle (UAV)?</a:t>
            </a:r>
          </a:p>
        </p:txBody>
      </p:sp>
      <p:pic>
        <p:nvPicPr>
          <p:cNvPr id="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14434" y="3387674"/>
            <a:ext cx="2836548" cy="3157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11"/>
          <p:cNvSpPr>
            <a:spLocks noChangeArrowheads="1"/>
          </p:cNvSpPr>
          <p:nvPr/>
        </p:nvSpPr>
        <p:spPr bwMode="auto">
          <a:xfrm>
            <a:off x="3070860" y="2950480"/>
            <a:ext cx="2880122"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2000" b="1" dirty="0">
                <a:solidFill>
                  <a:srgbClr val="C00000"/>
                </a:solidFill>
              </a:rPr>
              <a:t>UAV Classification by Size</a:t>
            </a:r>
          </a:p>
        </p:txBody>
      </p:sp>
      <p:sp>
        <p:nvSpPr>
          <p:cNvPr id="10" name="TextBox 5"/>
          <p:cNvSpPr txBox="1">
            <a:spLocks noChangeArrowheads="1"/>
          </p:cNvSpPr>
          <p:nvPr/>
        </p:nvSpPr>
        <p:spPr bwMode="auto">
          <a:xfrm>
            <a:off x="1327546" y="6557918"/>
            <a:ext cx="89575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1350" dirty="0"/>
              <a:t>*Source: </a:t>
            </a:r>
            <a:r>
              <a:rPr lang="en-US" altLang="en-US" sz="900" dirty="0"/>
              <a:t>: Congressional Budget Office, Policy Options for Unmanned Aircraft Systems, Publication 4083, Washington,  DC, June 2011</a:t>
            </a:r>
          </a:p>
        </p:txBody>
      </p:sp>
    </p:spTree>
    <p:extLst>
      <p:ext uri="{BB962C8B-B14F-4D97-AF65-F5344CB8AC3E}">
        <p14:creationId xmlns:p14="http://schemas.microsoft.com/office/powerpoint/2010/main" val="34288635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911" y="149917"/>
            <a:ext cx="8646103" cy="1815882"/>
          </a:xfrm>
          <a:prstGeom prst="rect">
            <a:avLst/>
          </a:prstGeom>
        </p:spPr>
        <p:txBody>
          <a:bodyPr wrap="square">
            <a:spAutoFit/>
          </a:bodyPr>
          <a:lstStyle/>
          <a:p>
            <a:pPr marL="285750" indent="-285750">
              <a:buFont typeface="Arial" panose="020B0604020202020204" pitchFamily="34" charset="0"/>
              <a:buChar char="•"/>
            </a:pPr>
            <a:r>
              <a:rPr lang="en-US" sz="1600" dirty="0"/>
              <a:t>The drone market is estimated to be an $8 billion market and agriculture is projected to be 80% of the total market </a:t>
            </a:r>
            <a:br>
              <a:rPr lang="en-US" sz="1600" dirty="0"/>
            </a:br>
            <a:endParaRPr lang="en-US" sz="1600" dirty="0"/>
          </a:p>
          <a:p>
            <a:pPr marL="285750" indent="-285750">
              <a:buFont typeface="Arial" panose="020B0604020202020204" pitchFamily="34" charset="0"/>
              <a:buChar char="•"/>
            </a:pPr>
            <a:r>
              <a:rPr lang="en-US" sz="1600" dirty="0"/>
              <a:t>The agriculture drone market includes: equipment, autopilot software, post-processing software, cloud processing and cloud storage </a:t>
            </a:r>
            <a:br>
              <a:rPr lang="en-US" sz="1600" dirty="0"/>
            </a:br>
            <a:endParaRPr lang="en-US" sz="1600" dirty="0"/>
          </a:p>
          <a:p>
            <a:endParaRPr lang="en-US" sz="1600" dirty="0"/>
          </a:p>
        </p:txBody>
      </p:sp>
      <p:sp>
        <p:nvSpPr>
          <p:cNvPr id="3" name="Rectangle 2"/>
          <p:cNvSpPr/>
          <p:nvPr/>
        </p:nvSpPr>
        <p:spPr>
          <a:xfrm>
            <a:off x="448364" y="3065777"/>
            <a:ext cx="8434650" cy="1569660"/>
          </a:xfrm>
          <a:prstGeom prst="rect">
            <a:avLst/>
          </a:prstGeom>
        </p:spPr>
        <p:txBody>
          <a:bodyPr wrap="square">
            <a:spAutoFit/>
          </a:bodyPr>
          <a:lstStyle/>
          <a:p>
            <a:r>
              <a:rPr lang="en-US" sz="1600" b="1" dirty="0"/>
              <a:t>Fixed wing aircraft </a:t>
            </a:r>
            <a:r>
              <a:rPr lang="en-US" sz="1600" dirty="0"/>
              <a:t>cover more area in a single flight, but do not VTOL capabilities and carry smaller payload. Typical flight is 40-50 minutes.</a:t>
            </a:r>
          </a:p>
          <a:p>
            <a:endParaRPr lang="en-US" sz="1600" dirty="0"/>
          </a:p>
          <a:p>
            <a:r>
              <a:rPr lang="en-US" sz="1600" b="1" dirty="0"/>
              <a:t>Rotorcraft</a:t>
            </a:r>
            <a:r>
              <a:rPr lang="en-US" sz="1600" dirty="0"/>
              <a:t> have vertical takeoff and landing (VTOL) capabilities and the ability to fly very slowly or hover making them very desirable for most applications. Battery life is limited to 20-30 minutes, limiting mission times</a:t>
            </a:r>
          </a:p>
        </p:txBody>
      </p:sp>
      <p:pic>
        <p:nvPicPr>
          <p:cNvPr id="2050" name="Picture 2" descr="Image result for rotorcraft and fixed wing ua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9608" y="5176456"/>
            <a:ext cx="2334712" cy="16642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1965008" y="5176457"/>
            <a:ext cx="2463676" cy="1654492"/>
          </a:xfrm>
          <a:prstGeom prst="rect">
            <a:avLst/>
          </a:prstGeom>
        </p:spPr>
      </p:pic>
      <p:sp>
        <p:nvSpPr>
          <p:cNvPr id="7" name="Rectangle 6"/>
          <p:cNvSpPr/>
          <p:nvPr/>
        </p:nvSpPr>
        <p:spPr>
          <a:xfrm>
            <a:off x="429314" y="2314136"/>
            <a:ext cx="8261296" cy="338554"/>
          </a:xfrm>
          <a:prstGeom prst="rect">
            <a:avLst/>
          </a:prstGeom>
        </p:spPr>
        <p:txBody>
          <a:bodyPr wrap="square">
            <a:spAutoFit/>
          </a:bodyPr>
          <a:lstStyle/>
          <a:p>
            <a:pPr algn="ctr"/>
            <a:r>
              <a:rPr lang="en-US" sz="1600" dirty="0"/>
              <a:t>Two basic types of unmanned aerial vehicle (UAV) are used: rotorcraft and fixed wing </a:t>
            </a:r>
          </a:p>
        </p:txBody>
      </p:sp>
    </p:spTree>
    <p:extLst>
      <p:ext uri="{BB962C8B-B14F-4D97-AF65-F5344CB8AC3E}">
        <p14:creationId xmlns:p14="http://schemas.microsoft.com/office/powerpoint/2010/main" val="44798103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3"/>
          <p:cNvGrpSpPr>
            <a:grpSpLocks/>
          </p:cNvGrpSpPr>
          <p:nvPr/>
        </p:nvGrpSpPr>
        <p:grpSpPr bwMode="auto">
          <a:xfrm>
            <a:off x="1285440" y="4188817"/>
            <a:ext cx="1674620" cy="1992630"/>
            <a:chOff x="334963" y="1503363"/>
            <a:chExt cx="2860218" cy="3357131"/>
          </a:xfrm>
        </p:grpSpPr>
        <p:pic>
          <p:nvPicPr>
            <p:cNvPr id="9235" name="Picture 2" descr="C:\Users\jmaja\Desktop\UNLOKTOXL\Workshop\images\Draganflyer-X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3" y="1503363"/>
              <a:ext cx="264160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6" name="TextBox 4"/>
            <p:cNvSpPr txBox="1">
              <a:spLocks noChangeArrowheads="1"/>
            </p:cNvSpPr>
            <p:nvPr/>
          </p:nvSpPr>
          <p:spPr bwMode="auto">
            <a:xfrm>
              <a:off x="1035050" y="3733800"/>
              <a:ext cx="1574838" cy="427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1050" dirty="0" err="1">
                  <a:latin typeface="+mn-lt"/>
                </a:rPr>
                <a:t>DraganFly</a:t>
              </a:r>
              <a:r>
                <a:rPr lang="en-US" altLang="en-US" sz="1050" dirty="0">
                  <a:latin typeface="Palatino Linotype" panose="02040502050505030304" pitchFamily="18" charset="0"/>
                </a:rPr>
                <a:t> X6</a:t>
              </a:r>
            </a:p>
          </p:txBody>
        </p:sp>
        <p:sp>
          <p:nvSpPr>
            <p:cNvPr id="9237" name="TextBox 5"/>
            <p:cNvSpPr txBox="1">
              <a:spLocks noChangeArrowheads="1"/>
            </p:cNvSpPr>
            <p:nvPr/>
          </p:nvSpPr>
          <p:spPr bwMode="auto">
            <a:xfrm>
              <a:off x="1173163" y="4121151"/>
              <a:ext cx="1202485" cy="3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900">
                  <a:latin typeface="Palatino Linotype" panose="02040502050505030304" pitchFamily="18" charset="0"/>
                </a:rPr>
                <a:t>$36,000.00</a:t>
              </a:r>
            </a:p>
          </p:txBody>
        </p:sp>
        <p:sp>
          <p:nvSpPr>
            <p:cNvPr id="9238" name="TextBox 7"/>
            <p:cNvSpPr txBox="1">
              <a:spLocks noChangeArrowheads="1"/>
            </p:cNvSpPr>
            <p:nvPr/>
          </p:nvSpPr>
          <p:spPr bwMode="auto">
            <a:xfrm>
              <a:off x="722312" y="4491038"/>
              <a:ext cx="2472869" cy="36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825">
                  <a:latin typeface="Palatino Linotype" panose="02040502050505030304" pitchFamily="18" charset="0"/>
                </a:rPr>
                <a:t>http://www.draganfly.com</a:t>
              </a:r>
            </a:p>
          </p:txBody>
        </p:sp>
      </p:grpSp>
      <p:sp>
        <p:nvSpPr>
          <p:cNvPr id="9220" name="TextBox 14"/>
          <p:cNvSpPr txBox="1">
            <a:spLocks noChangeArrowheads="1"/>
          </p:cNvSpPr>
          <p:nvPr/>
        </p:nvSpPr>
        <p:spPr bwMode="auto">
          <a:xfrm>
            <a:off x="1420105" y="773505"/>
            <a:ext cx="134183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2100" b="1" dirty="0">
                <a:solidFill>
                  <a:srgbClr val="C00000"/>
                </a:solidFill>
              </a:rPr>
              <a:t>Rotary</a:t>
            </a:r>
          </a:p>
        </p:txBody>
      </p:sp>
      <p:sp>
        <p:nvSpPr>
          <p:cNvPr id="9223" name="Rectangle 21"/>
          <p:cNvSpPr>
            <a:spLocks noChangeArrowheads="1"/>
          </p:cNvSpPr>
          <p:nvPr/>
        </p:nvSpPr>
        <p:spPr bwMode="auto">
          <a:xfrm>
            <a:off x="1597135" y="2801543"/>
            <a:ext cx="94288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1050" dirty="0">
                <a:latin typeface="Palatino Linotype" panose="02040502050505030304" pitchFamily="18" charset="0"/>
              </a:rPr>
              <a:t>DJI </a:t>
            </a:r>
            <a:r>
              <a:rPr lang="en-US" altLang="en-US" sz="1050" dirty="0">
                <a:latin typeface="+mn-lt"/>
              </a:rPr>
              <a:t>Phantom</a:t>
            </a:r>
            <a:r>
              <a:rPr lang="en-US" altLang="en-US" sz="1050" dirty="0">
                <a:latin typeface="Palatino Linotype" panose="02040502050505030304" pitchFamily="18" charset="0"/>
              </a:rPr>
              <a:t> </a:t>
            </a:r>
          </a:p>
          <a:p>
            <a:pPr algn="ctr">
              <a:lnSpc>
                <a:spcPct val="100000"/>
              </a:lnSpc>
              <a:spcBef>
                <a:spcPct val="0"/>
              </a:spcBef>
              <a:buFontTx/>
              <a:buNone/>
            </a:pPr>
            <a:r>
              <a:rPr lang="en-US" altLang="en-US" sz="1050" dirty="0">
                <a:latin typeface="Palatino Linotype" panose="02040502050505030304" pitchFamily="18" charset="0"/>
              </a:rPr>
              <a:t>&lt; $1000</a:t>
            </a:r>
            <a:endParaRPr lang="en-US" altLang="en-US" sz="1050" dirty="0"/>
          </a:p>
        </p:txBody>
      </p:sp>
      <p:sp>
        <p:nvSpPr>
          <p:cNvPr id="9224" name="Rectangle 14"/>
          <p:cNvSpPr>
            <a:spLocks noChangeArrowheads="1"/>
          </p:cNvSpPr>
          <p:nvPr/>
        </p:nvSpPr>
        <p:spPr bwMode="auto">
          <a:xfrm>
            <a:off x="983435" y="136490"/>
            <a:ext cx="7429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2400" b="1" dirty="0"/>
              <a:t>UAV Pricing</a:t>
            </a:r>
          </a:p>
        </p:txBody>
      </p:sp>
      <p:pic>
        <p:nvPicPr>
          <p:cNvPr id="9225" name="Picture 1" descr="dji_phantom.tif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522" y="1598219"/>
            <a:ext cx="1866999" cy="102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6" name="TextBox 10"/>
          <p:cNvSpPr txBox="1">
            <a:spLocks noChangeArrowheads="1"/>
          </p:cNvSpPr>
          <p:nvPr/>
        </p:nvSpPr>
        <p:spPr bwMode="auto">
          <a:xfrm>
            <a:off x="1097650" y="3162684"/>
            <a:ext cx="2097049"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825" dirty="0">
                <a:latin typeface="Palatino Linotype" panose="02040502050505030304" pitchFamily="18" charset="0"/>
              </a:rPr>
              <a:t>http://www.dji.com/product/phantom-2/</a:t>
            </a:r>
          </a:p>
        </p:txBody>
      </p:sp>
      <p:pic>
        <p:nvPicPr>
          <p:cNvPr id="22" name="Picture 2" descr="C:\Users\jmaja\Desktop\PrecAg\images\big_swinglet_c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0738" y="4324116"/>
            <a:ext cx="2832513" cy="99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p:cNvSpPr txBox="1">
            <a:spLocks noChangeArrowheads="1"/>
          </p:cNvSpPr>
          <p:nvPr/>
        </p:nvSpPr>
        <p:spPr bwMode="auto">
          <a:xfrm>
            <a:off x="6823263" y="5439401"/>
            <a:ext cx="9092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1000" dirty="0" err="1">
                <a:latin typeface="+mn-lt"/>
              </a:rPr>
              <a:t>Swinglet</a:t>
            </a:r>
            <a:r>
              <a:rPr lang="en-US" altLang="en-US" sz="1000" dirty="0">
                <a:latin typeface="+mn-lt"/>
              </a:rPr>
              <a:t> CAM</a:t>
            </a:r>
            <a:br>
              <a:rPr lang="en-US" altLang="en-US" sz="1000" dirty="0">
                <a:latin typeface="+mn-lt"/>
              </a:rPr>
            </a:br>
            <a:r>
              <a:rPr lang="en-US" altLang="en-US" sz="1000" dirty="0">
                <a:latin typeface="+mn-lt"/>
              </a:rPr>
              <a:t>$10,500</a:t>
            </a:r>
          </a:p>
        </p:txBody>
      </p:sp>
      <p:sp>
        <p:nvSpPr>
          <p:cNvPr id="24" name="TextBox 12"/>
          <p:cNvSpPr txBox="1">
            <a:spLocks noChangeArrowheads="1"/>
          </p:cNvSpPr>
          <p:nvPr/>
        </p:nvSpPr>
        <p:spPr bwMode="auto">
          <a:xfrm>
            <a:off x="6490911" y="5846740"/>
            <a:ext cx="14718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900" dirty="0">
                <a:latin typeface="Palatino Linotype" panose="02040502050505030304" pitchFamily="18" charset="0"/>
              </a:rPr>
              <a:t>http://www.sensefly.com</a:t>
            </a:r>
          </a:p>
        </p:txBody>
      </p:sp>
      <p:sp>
        <p:nvSpPr>
          <p:cNvPr id="25" name="TextBox 6"/>
          <p:cNvSpPr txBox="1">
            <a:spLocks noChangeArrowheads="1"/>
          </p:cNvSpPr>
          <p:nvPr/>
        </p:nvSpPr>
        <p:spPr bwMode="auto">
          <a:xfrm>
            <a:off x="6151364" y="976355"/>
            <a:ext cx="184546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2100" b="1" dirty="0">
                <a:solidFill>
                  <a:srgbClr val="C00000"/>
                </a:solidFill>
              </a:rPr>
              <a:t>Fixed Wing</a:t>
            </a:r>
          </a:p>
        </p:txBody>
      </p:sp>
      <p:sp>
        <p:nvSpPr>
          <p:cNvPr id="30" name="TextBox 13"/>
          <p:cNvSpPr txBox="1">
            <a:spLocks noChangeArrowheads="1"/>
          </p:cNvSpPr>
          <p:nvPr/>
        </p:nvSpPr>
        <p:spPr bwMode="auto">
          <a:xfrm>
            <a:off x="6440510" y="2797272"/>
            <a:ext cx="1041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1000" dirty="0"/>
              <a:t>Precision</a:t>
            </a:r>
            <a:r>
              <a:rPr lang="en-US" altLang="en-US" sz="1200" dirty="0"/>
              <a:t> Hawk</a:t>
            </a:r>
            <a:br>
              <a:rPr lang="en-US" altLang="en-US" sz="1200" dirty="0"/>
            </a:br>
            <a:r>
              <a:rPr lang="en-US" altLang="en-US" sz="1200" dirty="0"/>
              <a:t>$</a:t>
            </a:r>
            <a:r>
              <a:rPr lang="en-US" altLang="en-US" sz="1000" dirty="0"/>
              <a:t>9,000</a:t>
            </a:r>
          </a:p>
        </p:txBody>
      </p:sp>
      <p:pic>
        <p:nvPicPr>
          <p:cNvPr id="31" name="Picture 1" descr="precisionhawk.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08984" y="1583555"/>
            <a:ext cx="2275210" cy="1151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925432" y="3258937"/>
            <a:ext cx="2071401" cy="261610"/>
          </a:xfrm>
          <a:prstGeom prst="rect">
            <a:avLst/>
          </a:prstGeom>
        </p:spPr>
        <p:txBody>
          <a:bodyPr wrap="none">
            <a:spAutoFit/>
          </a:bodyPr>
          <a:lstStyle/>
          <a:p>
            <a:r>
              <a:rPr lang="en-US" sz="1100" dirty="0"/>
              <a:t>http://www.precisionhawk.com/</a:t>
            </a:r>
          </a:p>
        </p:txBody>
      </p:sp>
    </p:spTree>
    <p:extLst>
      <p:ext uri="{BB962C8B-B14F-4D97-AF65-F5344CB8AC3E}">
        <p14:creationId xmlns:p14="http://schemas.microsoft.com/office/powerpoint/2010/main" val="11452988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33819" y="920497"/>
            <a:ext cx="8661899" cy="552972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2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b="1" dirty="0">
              <a:latin typeface="+mn-lt"/>
            </a:endParaRPr>
          </a:p>
          <a:p>
            <a:r>
              <a:rPr lang="en-US" sz="2000" b="1" dirty="0">
                <a:latin typeface="+mn-lt"/>
              </a:rPr>
              <a:t>Introduction to CAGIS</a:t>
            </a:r>
          </a:p>
          <a:p>
            <a:endParaRPr lang="en-US" sz="2000" b="1" dirty="0">
              <a:latin typeface="+mn-lt"/>
            </a:endParaRPr>
          </a:p>
          <a:p>
            <a:r>
              <a:rPr lang="en-US" sz="2000" b="1" dirty="0">
                <a:latin typeface="+mn-lt"/>
              </a:rPr>
              <a:t>Need for Technology in Agriculture</a:t>
            </a:r>
          </a:p>
          <a:p>
            <a:pPr marL="0" indent="0">
              <a:buNone/>
            </a:pPr>
            <a:endParaRPr lang="en-US" sz="2000" b="1" dirty="0">
              <a:latin typeface="+mn-lt"/>
            </a:endParaRPr>
          </a:p>
          <a:p>
            <a:r>
              <a:rPr lang="en-US" sz="2000" b="1" dirty="0">
                <a:latin typeface="+mn-lt"/>
              </a:rPr>
              <a:t>UAV Basics and Use in Agriculture</a:t>
            </a:r>
          </a:p>
          <a:p>
            <a:endParaRPr lang="en-US" sz="2000" b="1" dirty="0">
              <a:latin typeface="+mn-lt"/>
            </a:endParaRPr>
          </a:p>
          <a:p>
            <a:r>
              <a:rPr lang="en-US" sz="2000" b="1" dirty="0">
                <a:latin typeface="+mn-lt"/>
              </a:rPr>
              <a:t>Challenges/Legalities</a:t>
            </a:r>
          </a:p>
          <a:p>
            <a:endParaRPr lang="en-US" sz="2000" b="1" dirty="0">
              <a:latin typeface="+mn-lt"/>
            </a:endParaRPr>
          </a:p>
          <a:p>
            <a:r>
              <a:rPr lang="en-US" sz="2000" b="1" dirty="0">
                <a:latin typeface="+mn-lt"/>
              </a:rPr>
              <a:t>Future of UAVs in Agriculture</a:t>
            </a:r>
          </a:p>
          <a:p>
            <a:endParaRPr lang="en-US" sz="2000" b="1" dirty="0">
              <a:latin typeface="+mn-lt"/>
            </a:endParaRPr>
          </a:p>
          <a:p>
            <a:r>
              <a:rPr lang="en-US" sz="2000" b="1" dirty="0">
                <a:latin typeface="+mn-lt"/>
              </a:rPr>
              <a:t>Employment Outlook</a:t>
            </a:r>
          </a:p>
          <a:p>
            <a:endParaRPr lang="en-US" sz="2000" b="1" dirty="0">
              <a:latin typeface="+mn-lt"/>
            </a:endParaRPr>
          </a:p>
          <a:p>
            <a:r>
              <a:rPr lang="en-US" sz="2000" b="1" dirty="0">
                <a:latin typeface="+mn-lt"/>
              </a:rPr>
              <a:t>Contact Information</a:t>
            </a:r>
          </a:p>
          <a:p>
            <a:pPr>
              <a:buNone/>
            </a:pPr>
            <a:br>
              <a:rPr lang="en-US" altLang="en-US" sz="2000" dirty="0"/>
            </a:br>
            <a:endParaRPr lang="en-US" altLang="en-US" sz="2000" dirty="0"/>
          </a:p>
          <a:p>
            <a:pPr>
              <a:buNone/>
            </a:pPr>
            <a:endParaRPr lang="en-US" altLang="en-US" sz="2800" dirty="0"/>
          </a:p>
        </p:txBody>
      </p:sp>
      <p:sp>
        <p:nvSpPr>
          <p:cNvPr id="3" name="Title 1"/>
          <p:cNvSpPr txBox="1">
            <a:spLocks/>
          </p:cNvSpPr>
          <p:nvPr/>
        </p:nvSpPr>
        <p:spPr>
          <a:xfrm>
            <a:off x="2241746" y="96555"/>
            <a:ext cx="4614531" cy="457200"/>
          </a:xfrm>
          <a:prstGeom prst="rect">
            <a:avLst/>
          </a:prstGeom>
        </p:spPr>
        <p:txBody>
          <a:bodyPr/>
          <a:lstStyle>
            <a:lvl1pPr algn="l" defTabSz="914400" rtl="0" eaLnBrk="1" latinLnBrk="0" hangingPunct="1">
              <a:spcBef>
                <a:spcPct val="0"/>
              </a:spcBef>
              <a:buNone/>
              <a:defRPr sz="2400" kern="1200">
                <a:solidFill>
                  <a:schemeClr val="tx1"/>
                </a:solidFill>
                <a:latin typeface="Arial" pitchFamily="34" charset="0"/>
                <a:ea typeface="+mj-ea"/>
                <a:cs typeface="Arial" pitchFamily="34" charset="0"/>
              </a:defRPr>
            </a:lvl1pPr>
          </a:lstStyle>
          <a:p>
            <a:pPr algn="ctr" defTabSz="914377">
              <a:defRPr/>
            </a:pPr>
            <a:r>
              <a:rPr lang="en-US" altLang="en-US" sz="3200" b="1" dirty="0">
                <a:solidFill>
                  <a:schemeClr val="tx1">
                    <a:lumMod val="90000"/>
                    <a:lumOff val="10000"/>
                  </a:schemeClr>
                </a:solidFill>
                <a:latin typeface="+mn-lt"/>
              </a:rPr>
              <a:t>Presentation Outline</a:t>
            </a:r>
          </a:p>
        </p:txBody>
      </p:sp>
    </p:spTree>
    <p:extLst>
      <p:ext uri="{BB962C8B-B14F-4D97-AF65-F5344CB8AC3E}">
        <p14:creationId xmlns:p14="http://schemas.microsoft.com/office/powerpoint/2010/main" val="255858686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4"/>
          <p:cNvSpPr>
            <a:spLocks noChangeArrowheads="1"/>
          </p:cNvSpPr>
          <p:nvPr/>
        </p:nvSpPr>
        <p:spPr bwMode="auto">
          <a:xfrm>
            <a:off x="2279784" y="88761"/>
            <a:ext cx="495159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2100" b="1" dirty="0"/>
              <a:t>How are UAVs being used in a agriculture?</a:t>
            </a:r>
          </a:p>
        </p:txBody>
      </p:sp>
      <p:grpSp>
        <p:nvGrpSpPr>
          <p:cNvPr id="20484" name="Group 5"/>
          <p:cNvGrpSpPr>
            <a:grpSpLocks/>
          </p:cNvGrpSpPr>
          <p:nvPr/>
        </p:nvGrpSpPr>
        <p:grpSpPr bwMode="auto">
          <a:xfrm>
            <a:off x="2068278" y="971265"/>
            <a:ext cx="4889342" cy="1310501"/>
            <a:chOff x="592409" y="941788"/>
            <a:chExt cx="6036991" cy="1630558"/>
          </a:xfrm>
        </p:grpSpPr>
        <p:sp>
          <p:nvSpPr>
            <p:cNvPr id="20495" name="Rectangle 6"/>
            <p:cNvSpPr>
              <a:spLocks noChangeArrowheads="1"/>
            </p:cNvSpPr>
            <p:nvPr/>
          </p:nvSpPr>
          <p:spPr bwMode="auto">
            <a:xfrm>
              <a:off x="592409" y="1401008"/>
              <a:ext cx="4714595" cy="373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1350" b="1" dirty="0"/>
                <a:t>Crop monitoring </a:t>
              </a:r>
            </a:p>
          </p:txBody>
        </p:sp>
        <p:pic>
          <p:nvPicPr>
            <p:cNvPr id="20496"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55321" y="941788"/>
              <a:ext cx="2174079" cy="163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a:grpSpLocks/>
          </p:cNvGrpSpPr>
          <p:nvPr/>
        </p:nvGrpSpPr>
        <p:grpSpPr bwMode="auto">
          <a:xfrm>
            <a:off x="2043201" y="2423160"/>
            <a:ext cx="4914419" cy="1176901"/>
            <a:chOff x="330207" y="2637957"/>
            <a:chExt cx="5161371" cy="1346490"/>
          </a:xfrm>
        </p:grpSpPr>
        <p:sp>
          <p:nvSpPr>
            <p:cNvPr id="20493" name="Rectangle 10"/>
            <p:cNvSpPr>
              <a:spLocks noChangeArrowheads="1"/>
            </p:cNvSpPr>
            <p:nvPr/>
          </p:nvSpPr>
          <p:spPr bwMode="auto">
            <a:xfrm>
              <a:off x="330207" y="3099956"/>
              <a:ext cx="3312111" cy="343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1350" b="1" dirty="0"/>
                <a:t>Chemical applications</a:t>
              </a:r>
            </a:p>
          </p:txBody>
        </p:sp>
        <p:pic>
          <p:nvPicPr>
            <p:cNvPr id="20494" name="Picture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2318" y="2637957"/>
              <a:ext cx="1849260" cy="134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p:cNvGrpSpPr>
            <a:grpSpLocks/>
          </p:cNvGrpSpPr>
          <p:nvPr/>
        </p:nvGrpSpPr>
        <p:grpSpPr bwMode="auto">
          <a:xfrm>
            <a:off x="1989490" y="5445482"/>
            <a:ext cx="4968131" cy="1231111"/>
            <a:chOff x="304800" y="5418614"/>
            <a:chExt cx="6624078" cy="1641481"/>
          </a:xfrm>
        </p:grpSpPr>
        <p:sp>
          <p:nvSpPr>
            <p:cNvPr id="20490" name="Rectangle 13"/>
            <p:cNvSpPr>
              <a:spLocks noChangeArrowheads="1"/>
            </p:cNvSpPr>
            <p:nvPr/>
          </p:nvSpPr>
          <p:spPr bwMode="auto">
            <a:xfrm>
              <a:off x="304800" y="6039301"/>
              <a:ext cx="457200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1350" b="1" dirty="0"/>
                <a:t>Crop &amp; livestock inventory management</a:t>
              </a:r>
            </a:p>
          </p:txBody>
        </p:sp>
        <p:pic>
          <p:nvPicPr>
            <p:cNvPr id="20491" name="Picture 2" descr="C:\Users\JNLEIVA\Dropbox\Research Project\for GLeaf presentation\9a_Convert_to_point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2193" y="5418614"/>
              <a:ext cx="2206685" cy="164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2" name="Picture 2" descr="C:\Users\JNLEIVA\Dropbox\Research Project\Abstracts\ASABE\Attribute_tabl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28229" y="5795665"/>
              <a:ext cx="458207" cy="51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Group 1"/>
          <p:cNvGrpSpPr>
            <a:grpSpLocks/>
          </p:cNvGrpSpPr>
          <p:nvPr/>
        </p:nvGrpSpPr>
        <p:grpSpPr bwMode="auto">
          <a:xfrm>
            <a:off x="2049780" y="3882849"/>
            <a:ext cx="4907841" cy="1095375"/>
            <a:chOff x="614430" y="3967163"/>
            <a:chExt cx="6276908" cy="1460500"/>
          </a:xfrm>
        </p:grpSpPr>
        <p:sp>
          <p:nvSpPr>
            <p:cNvPr id="20488" name="Rectangle 8"/>
            <p:cNvSpPr>
              <a:spLocks noChangeArrowheads="1"/>
            </p:cNvSpPr>
            <p:nvPr/>
          </p:nvSpPr>
          <p:spPr bwMode="auto">
            <a:xfrm>
              <a:off x="614430" y="4453687"/>
              <a:ext cx="4572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1350" b="1" dirty="0"/>
                <a:t>Land &amp; building management</a:t>
              </a:r>
            </a:p>
          </p:txBody>
        </p:sp>
        <p:pic>
          <p:nvPicPr>
            <p:cNvPr id="20489" name="Picture 2" descr="https://encrypted-tbn2.gstatic.com/images?q=tbn:ANd9GcTjppXSIm5ytZUvkWcg1f6r_ZedZAJQCbgO953FjQ3pDz3vCDi2T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9325" y="3967163"/>
              <a:ext cx="2132013"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3710601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3621881"/>
            <a:ext cx="3200400" cy="3236119"/>
          </a:xfrm>
          <a:prstGeom prst="rect">
            <a:avLst/>
          </a:prstGeom>
        </p:spPr>
      </p:pic>
      <p:pic>
        <p:nvPicPr>
          <p:cNvPr id="4" name="Picture 3"/>
          <p:cNvPicPr>
            <a:picLocks noChangeAspect="1"/>
          </p:cNvPicPr>
          <p:nvPr/>
        </p:nvPicPr>
        <p:blipFill>
          <a:blip r:embed="rId3"/>
          <a:stretch>
            <a:fillRect/>
          </a:stretch>
        </p:blipFill>
        <p:spPr>
          <a:xfrm>
            <a:off x="5686425" y="3581630"/>
            <a:ext cx="3457575" cy="3207544"/>
          </a:xfrm>
          <a:prstGeom prst="rect">
            <a:avLst/>
          </a:prstGeom>
        </p:spPr>
      </p:pic>
      <p:sp>
        <p:nvSpPr>
          <p:cNvPr id="5" name="Rectangle 4"/>
          <p:cNvSpPr/>
          <p:nvPr/>
        </p:nvSpPr>
        <p:spPr>
          <a:xfrm>
            <a:off x="2630051" y="328429"/>
            <a:ext cx="4263283" cy="400110"/>
          </a:xfrm>
          <a:prstGeom prst="rect">
            <a:avLst/>
          </a:prstGeom>
        </p:spPr>
        <p:txBody>
          <a:bodyPr wrap="none">
            <a:spAutoFit/>
          </a:bodyPr>
          <a:lstStyle/>
          <a:p>
            <a:pPr>
              <a:lnSpc>
                <a:spcPct val="100000"/>
              </a:lnSpc>
              <a:spcBef>
                <a:spcPct val="0"/>
              </a:spcBef>
              <a:buFontTx/>
              <a:buNone/>
            </a:pPr>
            <a:r>
              <a:rPr lang="en-US" altLang="en-US" sz="2000" b="1" dirty="0"/>
              <a:t>Crop monitoring </a:t>
            </a:r>
            <a:r>
              <a:rPr lang="en-US" altLang="en-US" b="1" dirty="0"/>
              <a:t>(nutrients, water, pests)</a:t>
            </a:r>
            <a:endParaRPr lang="en-US" altLang="en-US" sz="2000" b="1" dirty="0"/>
          </a:p>
        </p:txBody>
      </p:sp>
      <p:pic>
        <p:nvPicPr>
          <p:cNvPr id="6" name="Picture 5"/>
          <p:cNvPicPr>
            <a:picLocks noChangeAspect="1"/>
          </p:cNvPicPr>
          <p:nvPr/>
        </p:nvPicPr>
        <p:blipFill>
          <a:blip r:embed="rId4"/>
          <a:stretch>
            <a:fillRect/>
          </a:stretch>
        </p:blipFill>
        <p:spPr>
          <a:xfrm>
            <a:off x="2280592" y="1090996"/>
            <a:ext cx="4207669" cy="3150394"/>
          </a:xfrm>
          <a:prstGeom prst="rect">
            <a:avLst/>
          </a:prstGeom>
        </p:spPr>
      </p:pic>
    </p:spTree>
    <p:extLst>
      <p:ext uri="{BB962C8B-B14F-4D97-AF65-F5344CB8AC3E}">
        <p14:creationId xmlns:p14="http://schemas.microsoft.com/office/powerpoint/2010/main" val="6331944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extBox 6"/>
          <p:cNvSpPr txBox="1">
            <a:spLocks noChangeArrowheads="1"/>
          </p:cNvSpPr>
          <p:nvPr/>
        </p:nvSpPr>
        <p:spPr bwMode="auto">
          <a:xfrm>
            <a:off x="52387" y="1087869"/>
            <a:ext cx="89244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1800" b="1" dirty="0"/>
              <a:t>Precision agriculture </a:t>
            </a:r>
            <a:r>
              <a:rPr lang="en-US" altLang="en-US" sz="1800" dirty="0"/>
              <a:t>totals approximately</a:t>
            </a:r>
            <a:r>
              <a:rPr lang="en-US" altLang="en-US" sz="1800" b="1" dirty="0"/>
              <a:t> 80% </a:t>
            </a:r>
            <a:r>
              <a:rPr lang="en-US" altLang="en-US" sz="1800" dirty="0"/>
              <a:t>of the potential commercial market for UAVs</a:t>
            </a:r>
          </a:p>
        </p:txBody>
      </p:sp>
      <p:sp>
        <p:nvSpPr>
          <p:cNvPr id="19459" name="Rounded Rectangular Callout 8"/>
          <p:cNvSpPr>
            <a:spLocks noChangeArrowheads="1"/>
          </p:cNvSpPr>
          <p:nvPr/>
        </p:nvSpPr>
        <p:spPr bwMode="auto">
          <a:xfrm>
            <a:off x="2778381" y="3362310"/>
            <a:ext cx="4953000" cy="1028700"/>
          </a:xfrm>
          <a:prstGeom prst="wedgeRoundRectCallout">
            <a:avLst>
              <a:gd name="adj1" fmla="val -58736"/>
              <a:gd name="adj2" fmla="val 21639"/>
              <a:gd name="adj3" fmla="val 16667"/>
            </a:avLst>
          </a:prstGeom>
          <a:solidFill>
            <a:srgbClr val="004780"/>
          </a:solidFill>
          <a:ln w="9525">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ja-JP" altLang="en-US" sz="1050" i="1">
                <a:solidFill>
                  <a:schemeClr val="bg1"/>
                </a:solidFill>
              </a:rPr>
              <a:t>“</a:t>
            </a:r>
            <a:r>
              <a:rPr lang="en-US" altLang="ja-JP" sz="1050" i="1">
                <a:solidFill>
                  <a:schemeClr val="bg1"/>
                </a:solidFill>
              </a:rPr>
              <a:t>Precision application, a practice especially useful for crop farmers and horticulturists, utilizes effective and efficient spray techniques to more selectively cover plants and fields. This allows farmers to provide only the needed pesticide or nutrient to each plant, reducing the total amount sprayed, and thus saving money and reducing environmental impacts.</a:t>
            </a:r>
            <a:r>
              <a:rPr lang="ja-JP" altLang="en-US" sz="1050" i="1">
                <a:solidFill>
                  <a:schemeClr val="bg1"/>
                </a:solidFill>
              </a:rPr>
              <a:t>”</a:t>
            </a:r>
            <a:endParaRPr lang="en-US" altLang="en-US" sz="1050" i="1">
              <a:solidFill>
                <a:schemeClr val="bg1"/>
              </a:solidFill>
            </a:endParaRPr>
          </a:p>
        </p:txBody>
      </p:sp>
      <p:pic>
        <p:nvPicPr>
          <p:cNvPr id="19460" name="Picture 11" descr="AUVSI econ impact stud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8205" y="3056718"/>
            <a:ext cx="1547813"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Box 14"/>
          <p:cNvSpPr txBox="1">
            <a:spLocks noChangeArrowheads="1"/>
          </p:cNvSpPr>
          <p:nvPr/>
        </p:nvSpPr>
        <p:spPr bwMode="auto">
          <a:xfrm>
            <a:off x="52386" y="1816209"/>
            <a:ext cx="90031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1800" dirty="0"/>
              <a:t>UAV in agriculture has the potential to have an </a:t>
            </a:r>
            <a:r>
              <a:rPr lang="en-US" altLang="en-US" sz="1800" b="1" u="sng" dirty="0"/>
              <a:t>$11 billion</a:t>
            </a:r>
            <a:r>
              <a:rPr lang="en-US" altLang="en-US" sz="1800" b="1" dirty="0"/>
              <a:t> </a:t>
            </a:r>
            <a:r>
              <a:rPr lang="en-US" altLang="en-US" sz="1800" dirty="0"/>
              <a:t>economic impact in the first three years following integration. Almost </a:t>
            </a:r>
            <a:r>
              <a:rPr lang="en-US" altLang="en-US" sz="1800" b="1" u="sng" dirty="0"/>
              <a:t>$66 billion</a:t>
            </a:r>
            <a:r>
              <a:rPr lang="en-US" altLang="en-US" sz="1800" b="1" dirty="0"/>
              <a:t> </a:t>
            </a:r>
            <a:r>
              <a:rPr lang="en-US" altLang="en-US" sz="1800" dirty="0"/>
              <a:t>over 11 years.</a:t>
            </a:r>
          </a:p>
        </p:txBody>
      </p:sp>
      <p:pic>
        <p:nvPicPr>
          <p:cNvPr id="19462" name="Picture 15" descr="0215-CP-MP-Drone-4_w500.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39620" y="5772150"/>
            <a:ext cx="1694259"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16" descr="Australia UAS in weeds.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387" y="5838945"/>
            <a:ext cx="16097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Rectangle 13"/>
          <p:cNvSpPr>
            <a:spLocks noChangeArrowheads="1"/>
          </p:cNvSpPr>
          <p:nvPr/>
        </p:nvSpPr>
        <p:spPr bwMode="auto">
          <a:xfrm>
            <a:off x="888205" y="240922"/>
            <a:ext cx="7429500"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2400" b="1" dirty="0"/>
              <a:t>UAVs and Precision Agriculture</a:t>
            </a:r>
          </a:p>
        </p:txBody>
      </p:sp>
      <p:sp>
        <p:nvSpPr>
          <p:cNvPr id="19465" name="TextBox 9"/>
          <p:cNvSpPr txBox="1">
            <a:spLocks noChangeArrowheads="1"/>
          </p:cNvSpPr>
          <p:nvPr/>
        </p:nvSpPr>
        <p:spPr bwMode="auto">
          <a:xfrm>
            <a:off x="3710940" y="6467475"/>
            <a:ext cx="266736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900" dirty="0"/>
              <a:t>Source: Michael </a:t>
            </a:r>
            <a:r>
              <a:rPr lang="en-US" altLang="en-US" sz="900" dirty="0" err="1"/>
              <a:t>Toscano</a:t>
            </a:r>
            <a:r>
              <a:rPr lang="en-US" altLang="en-US" sz="900" dirty="0"/>
              <a:t>, President and CEO, AUVSI</a:t>
            </a:r>
          </a:p>
        </p:txBody>
      </p:sp>
    </p:spTree>
    <p:extLst>
      <p:ext uri="{BB962C8B-B14F-4D97-AF65-F5344CB8AC3E}">
        <p14:creationId xmlns:p14="http://schemas.microsoft.com/office/powerpoint/2010/main" val="23104142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65483" y="68580"/>
            <a:ext cx="4800137" cy="2842260"/>
          </a:xfrm>
          <a:prstGeom prst="rect">
            <a:avLst/>
          </a:prstGeom>
        </p:spPr>
      </p:pic>
      <p:pic>
        <p:nvPicPr>
          <p:cNvPr id="3" name="Picture 2"/>
          <p:cNvPicPr>
            <a:picLocks noChangeAspect="1"/>
          </p:cNvPicPr>
          <p:nvPr/>
        </p:nvPicPr>
        <p:blipFill>
          <a:blip r:embed="rId3"/>
          <a:stretch>
            <a:fillRect/>
          </a:stretch>
        </p:blipFill>
        <p:spPr>
          <a:xfrm>
            <a:off x="2095500" y="3069094"/>
            <a:ext cx="4770120" cy="3788906"/>
          </a:xfrm>
          <a:prstGeom prst="rect">
            <a:avLst/>
          </a:prstGeom>
        </p:spPr>
      </p:pic>
    </p:spTree>
    <p:extLst>
      <p:ext uri="{BB962C8B-B14F-4D97-AF65-F5344CB8AC3E}">
        <p14:creationId xmlns:p14="http://schemas.microsoft.com/office/powerpoint/2010/main" val="40893687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7640" y="764874"/>
            <a:ext cx="8703868" cy="5110146"/>
          </a:xfrm>
          <a:prstGeom prst="rect">
            <a:avLst/>
          </a:prstGeom>
        </p:spPr>
      </p:pic>
    </p:spTree>
    <p:extLst>
      <p:ext uri="{BB962C8B-B14F-4D97-AF65-F5344CB8AC3E}">
        <p14:creationId xmlns:p14="http://schemas.microsoft.com/office/powerpoint/2010/main" val="4586793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83598" y="1105787"/>
            <a:ext cx="8741505" cy="5062388"/>
          </a:xfrm>
          <a:prstGeom prst="rect">
            <a:avLst/>
          </a:prstGeom>
        </p:spPr>
      </p:pic>
      <p:sp>
        <p:nvSpPr>
          <p:cNvPr id="3" name="TextBox 2"/>
          <p:cNvSpPr txBox="1"/>
          <p:nvPr/>
        </p:nvSpPr>
        <p:spPr>
          <a:xfrm>
            <a:off x="1720773" y="143465"/>
            <a:ext cx="5667154" cy="461665"/>
          </a:xfrm>
          <a:prstGeom prst="rect">
            <a:avLst/>
          </a:prstGeom>
          <a:noFill/>
        </p:spPr>
        <p:txBody>
          <a:bodyPr wrap="square" rtlCol="0">
            <a:spAutoFit/>
          </a:bodyPr>
          <a:lstStyle/>
          <a:p>
            <a:pPr algn="ctr"/>
            <a:r>
              <a:rPr lang="en-US" sz="2400" b="1" dirty="0"/>
              <a:t>Soil Sample Grid Map</a:t>
            </a:r>
          </a:p>
        </p:txBody>
      </p:sp>
    </p:spTree>
    <p:extLst>
      <p:ext uri="{BB962C8B-B14F-4D97-AF65-F5344CB8AC3E}">
        <p14:creationId xmlns:p14="http://schemas.microsoft.com/office/powerpoint/2010/main" val="3620400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32124" y="707570"/>
            <a:ext cx="8859476" cy="5266887"/>
          </a:xfrm>
          <a:prstGeom prst="rect">
            <a:avLst/>
          </a:prstGeom>
        </p:spPr>
      </p:pic>
      <p:sp>
        <p:nvSpPr>
          <p:cNvPr id="4" name="Rectangle 3"/>
          <p:cNvSpPr/>
          <p:nvPr/>
        </p:nvSpPr>
        <p:spPr>
          <a:xfrm>
            <a:off x="544285" y="157579"/>
            <a:ext cx="8120744" cy="461665"/>
          </a:xfrm>
          <a:prstGeom prst="rect">
            <a:avLst/>
          </a:prstGeom>
        </p:spPr>
        <p:txBody>
          <a:bodyPr wrap="square">
            <a:spAutoFit/>
          </a:bodyPr>
          <a:lstStyle/>
          <a:p>
            <a:pPr algn="ctr"/>
            <a:r>
              <a:rPr lang="en-US" sz="2400" b="1" dirty="0"/>
              <a:t>Soil Sample Results</a:t>
            </a:r>
          </a:p>
        </p:txBody>
      </p:sp>
      <p:sp>
        <p:nvSpPr>
          <p:cNvPr id="5" name="Rounded Rectangle 4"/>
          <p:cNvSpPr/>
          <p:nvPr/>
        </p:nvSpPr>
        <p:spPr>
          <a:xfrm>
            <a:off x="3331029" y="1360714"/>
            <a:ext cx="489857" cy="18505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992086" y="1378088"/>
            <a:ext cx="272143" cy="1676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33344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1267453"/>
            <a:ext cx="8718331" cy="5050487"/>
          </a:xfrm>
          <a:prstGeom prst="rect">
            <a:avLst/>
          </a:prstGeom>
        </p:spPr>
      </p:pic>
      <p:sp>
        <p:nvSpPr>
          <p:cNvPr id="3" name="TextBox 2"/>
          <p:cNvSpPr txBox="1"/>
          <p:nvPr/>
        </p:nvSpPr>
        <p:spPr>
          <a:xfrm>
            <a:off x="299545" y="315310"/>
            <a:ext cx="8844455" cy="461665"/>
          </a:xfrm>
          <a:prstGeom prst="rect">
            <a:avLst/>
          </a:prstGeom>
          <a:noFill/>
        </p:spPr>
        <p:txBody>
          <a:bodyPr wrap="square" rtlCol="0">
            <a:spAutoFit/>
          </a:bodyPr>
          <a:lstStyle/>
          <a:p>
            <a:pPr algn="ctr"/>
            <a:r>
              <a:rPr lang="en-US" sz="2400" b="1" dirty="0"/>
              <a:t>Phosphorous Prescription Map</a:t>
            </a:r>
          </a:p>
        </p:txBody>
      </p:sp>
    </p:spTree>
    <p:extLst>
      <p:ext uri="{BB962C8B-B14F-4D97-AF65-F5344CB8AC3E}">
        <p14:creationId xmlns:p14="http://schemas.microsoft.com/office/powerpoint/2010/main" val="39071693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cstate="print"/>
          <a:srcRect/>
          <a:stretch>
            <a:fillRect/>
          </a:stretch>
        </p:blipFill>
        <p:spPr bwMode="auto">
          <a:xfrm>
            <a:off x="2619022" y="2685136"/>
            <a:ext cx="3675453" cy="1652946"/>
          </a:xfrm>
          <a:prstGeom prst="rect">
            <a:avLst/>
          </a:prstGeom>
          <a:noFill/>
          <a:ln w="9525">
            <a:noFill/>
            <a:miter lim="800000"/>
            <a:headEnd/>
            <a:tailEnd/>
          </a:ln>
        </p:spPr>
      </p:pic>
      <p:sp>
        <p:nvSpPr>
          <p:cNvPr id="3" name="TextBox 2"/>
          <p:cNvSpPr txBox="1"/>
          <p:nvPr/>
        </p:nvSpPr>
        <p:spPr>
          <a:xfrm>
            <a:off x="2434855" y="0"/>
            <a:ext cx="4582633" cy="769441"/>
          </a:xfrm>
          <a:prstGeom prst="rect">
            <a:avLst/>
          </a:prstGeom>
          <a:noFill/>
        </p:spPr>
        <p:txBody>
          <a:bodyPr wrap="square" rtlCol="0">
            <a:spAutoFit/>
          </a:bodyPr>
          <a:lstStyle/>
          <a:p>
            <a:r>
              <a:rPr lang="en-US" sz="2400" b="1" dirty="0"/>
              <a:t>Variable</a:t>
            </a:r>
            <a:r>
              <a:rPr lang="en-US" b="1" dirty="0"/>
              <a:t> </a:t>
            </a:r>
            <a:r>
              <a:rPr lang="en-US" sz="2400" b="1" dirty="0"/>
              <a:t>Rate</a:t>
            </a:r>
            <a:r>
              <a:rPr lang="en-US" b="1" dirty="0"/>
              <a:t> </a:t>
            </a:r>
            <a:r>
              <a:rPr lang="en-US" sz="2400" b="1" dirty="0"/>
              <a:t>Technology</a:t>
            </a:r>
            <a:r>
              <a:rPr lang="en-US" sz="2000" b="1" dirty="0"/>
              <a:t> </a:t>
            </a:r>
            <a:r>
              <a:rPr lang="en-US" sz="2400" b="1" dirty="0"/>
              <a:t>(VRT)</a:t>
            </a:r>
            <a:br>
              <a:rPr lang="en-US" sz="2000" b="1" dirty="0"/>
            </a:br>
            <a:r>
              <a:rPr lang="en-US" sz="2000" b="1" dirty="0"/>
              <a:t>               </a:t>
            </a:r>
          </a:p>
        </p:txBody>
      </p:sp>
      <p:pic>
        <p:nvPicPr>
          <p:cNvPr id="4" name="Picture 3"/>
          <p:cNvPicPr>
            <a:picLocks noChangeAspect="1"/>
          </p:cNvPicPr>
          <p:nvPr/>
        </p:nvPicPr>
        <p:blipFill>
          <a:blip r:embed="rId3" cstate="print"/>
          <a:stretch>
            <a:fillRect/>
          </a:stretch>
        </p:blipFill>
        <p:spPr>
          <a:xfrm>
            <a:off x="2636874" y="982026"/>
            <a:ext cx="3710763" cy="1505991"/>
          </a:xfrm>
          <a:prstGeom prst="rect">
            <a:avLst/>
          </a:prstGeom>
        </p:spPr>
      </p:pic>
      <p:pic>
        <p:nvPicPr>
          <p:cNvPr id="6" name="Picture 5"/>
          <p:cNvPicPr>
            <a:picLocks noChangeAspect="1"/>
          </p:cNvPicPr>
          <p:nvPr/>
        </p:nvPicPr>
        <p:blipFill>
          <a:blip r:embed="rId4" cstate="print"/>
          <a:stretch>
            <a:fillRect/>
          </a:stretch>
        </p:blipFill>
        <p:spPr>
          <a:xfrm>
            <a:off x="2647507" y="4529229"/>
            <a:ext cx="3710763" cy="2328771"/>
          </a:xfrm>
          <a:prstGeom prst="rect">
            <a:avLst/>
          </a:prstGeom>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1" y="0"/>
            <a:ext cx="4634107" cy="2679405"/>
          </a:xfrm>
          <a:prstGeom prst="rect">
            <a:avLst/>
          </a:prstGeom>
        </p:spPr>
      </p:pic>
      <p:pic>
        <p:nvPicPr>
          <p:cNvPr id="4" name="Picture 2" descr="Image result for what is precision agriculture"/>
          <p:cNvPicPr>
            <a:picLocks noChangeAspect="1" noChangeArrowheads="1"/>
          </p:cNvPicPr>
          <p:nvPr/>
        </p:nvPicPr>
        <p:blipFill>
          <a:blip r:embed="rId3" cstate="print"/>
          <a:srcRect/>
          <a:stretch>
            <a:fillRect/>
          </a:stretch>
        </p:blipFill>
        <p:spPr bwMode="auto">
          <a:xfrm>
            <a:off x="5124892" y="0"/>
            <a:ext cx="4019107" cy="2696757"/>
          </a:xfrm>
          <a:prstGeom prst="rect">
            <a:avLst/>
          </a:prstGeom>
          <a:noFill/>
        </p:spPr>
      </p:pic>
      <p:pic>
        <p:nvPicPr>
          <p:cNvPr id="5" name="Picture 2" descr="Image result for precision agricul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724052"/>
            <a:ext cx="4178595" cy="31339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precision agricul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2665" y="3742660"/>
            <a:ext cx="4691335" cy="3115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7979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775" y="3566627"/>
            <a:ext cx="9039225" cy="2031325"/>
          </a:xfrm>
          <a:prstGeom prst="rect">
            <a:avLst/>
          </a:prstGeom>
        </p:spPr>
        <p:txBody>
          <a:bodyPr wrap="square">
            <a:spAutoFit/>
          </a:bodyPr>
          <a:lstStyle/>
          <a:p>
            <a:r>
              <a:rPr lang="en-US" b="1" dirty="0"/>
              <a:t>ORIGINS:</a:t>
            </a:r>
          </a:p>
          <a:p>
            <a:endParaRPr lang="en-US" b="1" dirty="0"/>
          </a:p>
          <a:p>
            <a:pPr marL="285750" indent="-285750">
              <a:buFontTx/>
              <a:buChar char="-"/>
            </a:pPr>
            <a:r>
              <a:rPr lang="en-US" altLang="en-US" dirty="0"/>
              <a:t>In </a:t>
            </a:r>
            <a:r>
              <a:rPr lang="en-US" altLang="en-US" b="1" dirty="0"/>
              <a:t>1986</a:t>
            </a:r>
            <a:r>
              <a:rPr lang="en-US" altLang="en-US" dirty="0"/>
              <a:t>, Cincinnati and Hamilton County Government officials recognized the need for greater coordination of services. </a:t>
            </a:r>
          </a:p>
          <a:p>
            <a:pPr marL="285750" indent="-285750">
              <a:buFontTx/>
              <a:buChar char="-"/>
            </a:pPr>
            <a:endParaRPr lang="en-US" dirty="0"/>
          </a:p>
          <a:p>
            <a:pPr marL="285750" indent="-285750">
              <a:buFontTx/>
              <a:buChar char="-"/>
            </a:pPr>
            <a:r>
              <a:rPr lang="en-US" dirty="0"/>
              <a:t>CAGIS was then founded as a </a:t>
            </a:r>
            <a:r>
              <a:rPr lang="en-US" b="1" dirty="0"/>
              <a:t>shared-services organization </a:t>
            </a:r>
            <a:r>
              <a:rPr lang="en-US" dirty="0"/>
              <a:t>that provides services and solutions, integrated with land and infrastructure information, to its enterprise members.</a:t>
            </a:r>
          </a:p>
        </p:txBody>
      </p:sp>
      <p:sp>
        <p:nvSpPr>
          <p:cNvPr id="3" name="Rectangle 4"/>
          <p:cNvSpPr>
            <a:spLocks noChangeArrowheads="1"/>
          </p:cNvSpPr>
          <p:nvPr/>
        </p:nvSpPr>
        <p:spPr bwMode="auto">
          <a:xfrm>
            <a:off x="3558746" y="0"/>
            <a:ext cx="3013628"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b="1" dirty="0"/>
              <a:t>WHAT IS CAGIS?</a:t>
            </a:r>
            <a:br>
              <a:rPr lang="en-US" altLang="en-US" sz="2400" b="1" dirty="0"/>
            </a:br>
            <a:endParaRPr lang="en-US" altLang="en-US" sz="2400" b="1" dirty="0"/>
          </a:p>
          <a:p>
            <a:pPr eaLnBrk="1" hangingPunct="1">
              <a:spcBef>
                <a:spcPct val="50000"/>
              </a:spcBef>
            </a:pPr>
            <a:r>
              <a:rPr lang="en-US" altLang="en-US" sz="2400" b="1" dirty="0">
                <a:solidFill>
                  <a:srgbClr val="FF0000"/>
                </a:solidFill>
              </a:rPr>
              <a:t>C</a:t>
            </a:r>
            <a:r>
              <a:rPr lang="en-US" altLang="en-US" sz="2400" b="1" dirty="0"/>
              <a:t>INCINNATI</a:t>
            </a:r>
          </a:p>
          <a:p>
            <a:pPr eaLnBrk="1" hangingPunct="1">
              <a:spcBef>
                <a:spcPct val="50000"/>
              </a:spcBef>
            </a:pPr>
            <a:r>
              <a:rPr lang="en-US" altLang="en-US" sz="2400" b="1" dirty="0">
                <a:solidFill>
                  <a:srgbClr val="FF0000"/>
                </a:solidFill>
              </a:rPr>
              <a:t>A</a:t>
            </a:r>
            <a:r>
              <a:rPr lang="en-US" altLang="en-US" sz="2400" b="1" dirty="0"/>
              <a:t>REA</a:t>
            </a:r>
          </a:p>
          <a:p>
            <a:pPr eaLnBrk="1" hangingPunct="1">
              <a:spcBef>
                <a:spcPct val="50000"/>
              </a:spcBef>
            </a:pPr>
            <a:r>
              <a:rPr lang="en-US" altLang="en-US" sz="2400" b="1" dirty="0">
                <a:solidFill>
                  <a:srgbClr val="FF0000"/>
                </a:solidFill>
              </a:rPr>
              <a:t>G</a:t>
            </a:r>
            <a:r>
              <a:rPr lang="en-US" altLang="en-US" sz="2400" b="1" dirty="0"/>
              <a:t>EOGRAPHIC</a:t>
            </a:r>
          </a:p>
          <a:p>
            <a:pPr eaLnBrk="1" hangingPunct="1">
              <a:spcBef>
                <a:spcPct val="50000"/>
              </a:spcBef>
            </a:pPr>
            <a:r>
              <a:rPr lang="en-US" altLang="en-US" sz="2400" b="1" dirty="0">
                <a:solidFill>
                  <a:srgbClr val="FF0000"/>
                </a:solidFill>
              </a:rPr>
              <a:t>I</a:t>
            </a:r>
            <a:r>
              <a:rPr lang="en-US" altLang="en-US" sz="2400" b="1" dirty="0"/>
              <a:t>NFORMATION </a:t>
            </a:r>
          </a:p>
          <a:p>
            <a:pPr eaLnBrk="1" hangingPunct="1">
              <a:spcBef>
                <a:spcPct val="50000"/>
              </a:spcBef>
            </a:pPr>
            <a:r>
              <a:rPr lang="en-US" altLang="en-US" sz="2400" b="1" dirty="0">
                <a:solidFill>
                  <a:srgbClr val="FF0000"/>
                </a:solidFill>
              </a:rPr>
              <a:t>S</a:t>
            </a:r>
            <a:r>
              <a:rPr lang="en-US" altLang="en-US" sz="2400" b="1" dirty="0"/>
              <a:t>YSTEM</a:t>
            </a:r>
          </a:p>
        </p:txBody>
      </p:sp>
    </p:spTree>
    <p:extLst>
      <p:ext uri="{BB962C8B-B14F-4D97-AF65-F5344CB8AC3E}">
        <p14:creationId xmlns:p14="http://schemas.microsoft.com/office/powerpoint/2010/main" val="162985830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11"/>
          <p:cNvSpPr>
            <a:spLocks noChangeArrowheads="1"/>
          </p:cNvSpPr>
          <p:nvPr/>
        </p:nvSpPr>
        <p:spPr bwMode="auto">
          <a:xfrm>
            <a:off x="895350" y="109180"/>
            <a:ext cx="7429500" cy="55399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000" b="1" dirty="0"/>
              <a:t>Challenges to Widespread Adoption</a:t>
            </a:r>
          </a:p>
        </p:txBody>
      </p:sp>
      <p:sp>
        <p:nvSpPr>
          <p:cNvPr id="22532" name="TextBox 7"/>
          <p:cNvSpPr txBox="1">
            <a:spLocks noChangeArrowheads="1"/>
          </p:cNvSpPr>
          <p:nvPr/>
        </p:nvSpPr>
        <p:spPr bwMode="auto">
          <a:xfrm>
            <a:off x="750570" y="3075680"/>
            <a:ext cx="109180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2100" b="1" dirty="0">
                <a:solidFill>
                  <a:srgbClr val="C00000"/>
                </a:solidFill>
              </a:rPr>
              <a:t>Safety</a:t>
            </a:r>
          </a:p>
        </p:txBody>
      </p:sp>
      <p:sp>
        <p:nvSpPr>
          <p:cNvPr id="22533" name="TextBox 13"/>
          <p:cNvSpPr txBox="1">
            <a:spLocks noChangeArrowheads="1"/>
          </p:cNvSpPr>
          <p:nvPr/>
        </p:nvSpPr>
        <p:spPr bwMode="auto">
          <a:xfrm>
            <a:off x="6926343" y="2945571"/>
            <a:ext cx="10929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2100" b="1" dirty="0">
                <a:solidFill>
                  <a:srgbClr val="C00000"/>
                </a:solidFill>
              </a:rPr>
              <a:t>Privacy</a:t>
            </a:r>
          </a:p>
        </p:txBody>
      </p:sp>
      <p:pic>
        <p:nvPicPr>
          <p:cNvPr id="22536" name="Picture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5718" y="928203"/>
            <a:ext cx="3226594" cy="190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963" y="1001036"/>
            <a:ext cx="2200990" cy="194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204915" y="6012874"/>
            <a:ext cx="6814422" cy="713016"/>
          </a:xfrm>
          <a:prstGeom prst="rect">
            <a:avLst/>
          </a:prstGeom>
        </p:spPr>
        <p:txBody>
          <a:bodyPr wrap="square">
            <a:spAutoFit/>
          </a:bodyPr>
          <a:lstStyle/>
          <a:p>
            <a:pPr algn="ctr">
              <a:defRPr/>
            </a:pPr>
            <a:r>
              <a:rPr lang="ja-JP" altLang="en-US" b="1" i="1" baseline="30000" dirty="0"/>
              <a:t>“ </a:t>
            </a:r>
            <a:r>
              <a:rPr lang="en-US" altLang="ja-JP" b="1" i="1" baseline="30000" dirty="0"/>
              <a:t>The challenge for industry is that the public perception of this technology is being shaped by one percent of its [potential] use.</a:t>
            </a:r>
            <a:r>
              <a:rPr lang="en-US" altLang="en-US" b="1" i="1" baseline="30000" dirty="0"/>
              <a:t>”</a:t>
            </a:r>
            <a:r>
              <a:rPr lang="en-US" altLang="ja-JP" b="1" i="1" baseline="30000" dirty="0"/>
              <a:t> </a:t>
            </a:r>
          </a:p>
          <a:p>
            <a:pPr algn="ctr">
              <a:defRPr/>
            </a:pPr>
            <a:r>
              <a:rPr lang="en-US" altLang="ja-JP" sz="2100" b="1" i="1" baseline="30000" dirty="0"/>
              <a:t>-</a:t>
            </a:r>
            <a:r>
              <a:rPr lang="en-US" altLang="ja-JP" sz="1500" b="1" i="1" baseline="30000" dirty="0"/>
              <a:t> Peter W. Singer, Director for 21st Century Security and Intelligence, Brookings Institute</a:t>
            </a:r>
            <a:r>
              <a:rPr lang="en-US" altLang="ja-JP" sz="1500" b="1" i="1" dirty="0"/>
              <a:t> </a:t>
            </a:r>
            <a:endParaRPr lang="en-US" altLang="en-US" sz="2100" b="1" i="1" dirty="0"/>
          </a:p>
        </p:txBody>
      </p:sp>
      <p:sp>
        <p:nvSpPr>
          <p:cNvPr id="10" name="Content Placeholder 2"/>
          <p:cNvSpPr txBox="1">
            <a:spLocks/>
          </p:cNvSpPr>
          <p:nvPr/>
        </p:nvSpPr>
        <p:spPr>
          <a:xfrm>
            <a:off x="1529834" y="3657247"/>
            <a:ext cx="6493669" cy="188928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altLang="en-US" sz="1500" b="1"/>
              <a:t>  Extend battery life (stay aloft for 5-15 minutes - limited ground coverage)</a:t>
            </a:r>
          </a:p>
          <a:p>
            <a:pPr marL="0" indent="0"/>
            <a:r>
              <a:rPr lang="en-US" altLang="en-US" sz="1500" b="1"/>
              <a:t>  Variety of UAV types (semi-autonomous, hand launched etc.)</a:t>
            </a:r>
          </a:p>
          <a:p>
            <a:pPr marL="0" indent="0"/>
            <a:r>
              <a:rPr lang="en-US" altLang="en-US" sz="1500" b="1"/>
              <a:t>  Research data on reliability is missing (500 hrs, 1000 hrs etc. useful life)</a:t>
            </a:r>
          </a:p>
          <a:p>
            <a:pPr marL="0" indent="0"/>
            <a:r>
              <a:rPr lang="en-US" altLang="en-US" sz="1500" b="1"/>
              <a:t>  Weather robust </a:t>
            </a:r>
          </a:p>
          <a:p>
            <a:pPr marL="0" indent="0"/>
            <a:r>
              <a:rPr lang="en-US" altLang="en-US" sz="1500" b="1"/>
              <a:t>  Missing data network to download images and videos from multiple UAVs</a:t>
            </a:r>
          </a:p>
          <a:p>
            <a:pPr marL="0" indent="0"/>
            <a:r>
              <a:rPr lang="en-US" altLang="en-US" sz="1500" b="1"/>
              <a:t>  Minimize solar flare impact on navigation</a:t>
            </a:r>
            <a:endParaRPr lang="en-US" altLang="en-US" sz="1500" b="1" dirty="0"/>
          </a:p>
        </p:txBody>
      </p:sp>
    </p:spTree>
    <p:extLst>
      <p:ext uri="{BB962C8B-B14F-4D97-AF65-F5344CB8AC3E}">
        <p14:creationId xmlns:p14="http://schemas.microsoft.com/office/powerpoint/2010/main" val="19990426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326" y="1109620"/>
            <a:ext cx="9060873" cy="2800767"/>
          </a:xfrm>
          <a:prstGeom prst="rect">
            <a:avLst/>
          </a:prstGeom>
        </p:spPr>
        <p:txBody>
          <a:bodyPr wrap="square">
            <a:spAutoFit/>
          </a:bodyPr>
          <a:lstStyle/>
          <a:p>
            <a:r>
              <a:rPr lang="en-US" sz="1600" dirty="0"/>
              <a:t>It is currently</a:t>
            </a:r>
            <a:r>
              <a:rPr lang="en-US" sz="1600" b="1" u="sng" dirty="0"/>
              <a:t> ILLEGAL </a:t>
            </a:r>
            <a:r>
              <a:rPr lang="en-US" sz="1600" dirty="0"/>
              <a:t>to fly drones for </a:t>
            </a:r>
            <a:r>
              <a:rPr lang="en-US" sz="1600" u="sng" dirty="0"/>
              <a:t>commercial </a:t>
            </a:r>
            <a:r>
              <a:rPr lang="en-US" sz="1600" dirty="0"/>
              <a:t>applications. </a:t>
            </a:r>
          </a:p>
          <a:p>
            <a:endParaRPr lang="en-US" sz="1600" dirty="0"/>
          </a:p>
          <a:p>
            <a:r>
              <a:rPr lang="en-US" sz="1600" dirty="0"/>
              <a:t>While the FAA has been slow to enforce these laws, the fact remains that </a:t>
            </a:r>
            <a:br>
              <a:rPr lang="en-US" sz="1600" dirty="0"/>
            </a:br>
            <a:r>
              <a:rPr lang="en-US" sz="1600" dirty="0"/>
              <a:t>commercial operators need an FAA 333 exemption to operate legally and carry adequate insurance. </a:t>
            </a:r>
          </a:p>
          <a:p>
            <a:endParaRPr lang="en-US" sz="1600" dirty="0"/>
          </a:p>
          <a:p>
            <a:r>
              <a:rPr lang="en-US" sz="1600" dirty="0"/>
              <a:t>Currently the FAA is issuing exemptions for companies that meet their flight qualifications. </a:t>
            </a:r>
            <a:br>
              <a:rPr lang="en-US" sz="1600" dirty="0"/>
            </a:br>
            <a:r>
              <a:rPr lang="en-US" sz="1600" dirty="0"/>
              <a:t>Some of the requirements are: </a:t>
            </a:r>
            <a:br>
              <a:rPr lang="en-US" sz="1600" dirty="0"/>
            </a:br>
            <a:r>
              <a:rPr lang="en-US" sz="1600" dirty="0"/>
              <a:t>• Must have a pilot in command (PIC) with current pilot’s license, valid medical </a:t>
            </a:r>
            <a:br>
              <a:rPr lang="en-US" sz="1600" dirty="0"/>
            </a:br>
            <a:r>
              <a:rPr lang="en-US" sz="1600" dirty="0"/>
              <a:t>• Cannot fly above 400 </a:t>
            </a:r>
            <a:r>
              <a:rPr lang="en-US" sz="1600" dirty="0" err="1"/>
              <a:t>ft</a:t>
            </a:r>
            <a:r>
              <a:rPr lang="en-US" sz="1600" dirty="0"/>
              <a:t> </a:t>
            </a:r>
            <a:br>
              <a:rPr lang="en-US" sz="1600" dirty="0"/>
            </a:br>
            <a:r>
              <a:rPr lang="en-US" sz="1600" dirty="0"/>
              <a:t>• Flight plans will need to filed prior to all flights </a:t>
            </a:r>
            <a:br>
              <a:rPr lang="en-US" sz="1600" dirty="0"/>
            </a:br>
            <a:r>
              <a:rPr lang="en-US" sz="1600" dirty="0"/>
              <a:t>• VFR conditions only (line of sight only )</a:t>
            </a:r>
          </a:p>
        </p:txBody>
      </p:sp>
      <p:sp>
        <p:nvSpPr>
          <p:cNvPr id="5" name="Rectangle 4"/>
          <p:cNvSpPr/>
          <p:nvPr/>
        </p:nvSpPr>
        <p:spPr>
          <a:xfrm>
            <a:off x="159326" y="4103071"/>
            <a:ext cx="8553449" cy="1815882"/>
          </a:xfrm>
          <a:prstGeom prst="rect">
            <a:avLst/>
          </a:prstGeom>
        </p:spPr>
        <p:txBody>
          <a:bodyPr wrap="square">
            <a:spAutoFit/>
          </a:bodyPr>
          <a:lstStyle/>
          <a:p>
            <a:r>
              <a:rPr lang="en-US" sz="1600" dirty="0"/>
              <a:t>The future of drones in agriculture is </a:t>
            </a:r>
            <a:r>
              <a:rPr lang="en-US" sz="1600" b="1" u="sng" dirty="0"/>
              <a:t>AUTOMATION</a:t>
            </a:r>
            <a:r>
              <a:rPr lang="en-US" sz="1600" dirty="0"/>
              <a:t>. Several challenges need to be overcome for fully or even partially automating the process. </a:t>
            </a:r>
          </a:p>
          <a:p>
            <a:r>
              <a:rPr lang="en-US" sz="1600" dirty="0"/>
              <a:t>• Flight Planning </a:t>
            </a:r>
          </a:p>
          <a:p>
            <a:r>
              <a:rPr lang="en-US" sz="1600" dirty="0"/>
              <a:t>• Flying autonomous flights, changing/recharging batteries </a:t>
            </a:r>
          </a:p>
          <a:p>
            <a:r>
              <a:rPr lang="en-US" sz="1600" dirty="0"/>
              <a:t>• Upload images to 3rd for processing </a:t>
            </a:r>
          </a:p>
          <a:p>
            <a:r>
              <a:rPr lang="en-US" sz="1600" dirty="0"/>
              <a:t>• NDVI processing </a:t>
            </a:r>
          </a:p>
          <a:p>
            <a:r>
              <a:rPr lang="en-US" sz="1600" dirty="0"/>
              <a:t>• Technical issues, flying and maintenance</a:t>
            </a:r>
          </a:p>
        </p:txBody>
      </p:sp>
      <p:sp>
        <p:nvSpPr>
          <p:cNvPr id="6" name="Rectangle 5"/>
          <p:cNvSpPr/>
          <p:nvPr/>
        </p:nvSpPr>
        <p:spPr>
          <a:xfrm>
            <a:off x="159325" y="200710"/>
            <a:ext cx="8553449" cy="461665"/>
          </a:xfrm>
          <a:prstGeom prst="rect">
            <a:avLst/>
          </a:prstGeom>
        </p:spPr>
        <p:txBody>
          <a:bodyPr wrap="square">
            <a:spAutoFit/>
          </a:bodyPr>
          <a:lstStyle/>
          <a:p>
            <a:pPr>
              <a:defRPr/>
            </a:pPr>
            <a:r>
              <a:rPr lang="en-US" altLang="en-US" sz="2400" b="1" dirty="0"/>
              <a:t>UAV technology is moving ahead at a faster pace than regulations</a:t>
            </a:r>
          </a:p>
        </p:txBody>
      </p:sp>
    </p:spTree>
    <p:extLst>
      <p:ext uri="{BB962C8B-B14F-4D97-AF65-F5344CB8AC3E}">
        <p14:creationId xmlns:p14="http://schemas.microsoft.com/office/powerpoint/2010/main" val="62934778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734568"/>
            <a:ext cx="7620000" cy="5388864"/>
          </a:xfrm>
          <a:prstGeom prst="rect">
            <a:avLst/>
          </a:prstGeom>
        </p:spPr>
      </p:pic>
    </p:spTree>
    <p:extLst>
      <p:ext uri="{BB962C8B-B14F-4D97-AF65-F5344CB8AC3E}">
        <p14:creationId xmlns:p14="http://schemas.microsoft.com/office/powerpoint/2010/main" val="4629866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2773" y="139701"/>
            <a:ext cx="7706852" cy="523220"/>
          </a:xfrm>
          <a:prstGeom prst="rect">
            <a:avLst/>
          </a:prstGeom>
        </p:spPr>
        <p:txBody>
          <a:bodyPr wrap="square">
            <a:spAutoFit/>
          </a:bodyPr>
          <a:lstStyle/>
          <a:p>
            <a:pPr algn="ctr"/>
            <a:r>
              <a:rPr lang="en-US" sz="2800" dirty="0"/>
              <a:t>Employment Outlook</a:t>
            </a:r>
          </a:p>
        </p:txBody>
      </p:sp>
      <p:pic>
        <p:nvPicPr>
          <p:cNvPr id="3" name="Picture 2"/>
          <p:cNvPicPr>
            <a:picLocks noChangeAspect="1"/>
          </p:cNvPicPr>
          <p:nvPr/>
        </p:nvPicPr>
        <p:blipFill>
          <a:blip r:embed="rId2"/>
          <a:stretch>
            <a:fillRect/>
          </a:stretch>
        </p:blipFill>
        <p:spPr>
          <a:xfrm>
            <a:off x="2175899" y="2133588"/>
            <a:ext cx="4400550" cy="4295775"/>
          </a:xfrm>
          <a:prstGeom prst="rect">
            <a:avLst/>
          </a:prstGeom>
        </p:spPr>
      </p:pic>
      <p:sp>
        <p:nvSpPr>
          <p:cNvPr id="4" name="Rectangle 3"/>
          <p:cNvSpPr/>
          <p:nvPr/>
        </p:nvSpPr>
        <p:spPr>
          <a:xfrm>
            <a:off x="1647825" y="853651"/>
            <a:ext cx="6096000" cy="923330"/>
          </a:xfrm>
          <a:prstGeom prst="rect">
            <a:avLst/>
          </a:prstGeom>
        </p:spPr>
        <p:txBody>
          <a:bodyPr>
            <a:spAutoFit/>
          </a:bodyPr>
          <a:lstStyle/>
          <a:p>
            <a:pPr algn="ctr"/>
            <a:r>
              <a:rPr lang="en-US" dirty="0"/>
              <a:t>There are 10 times more UAS applications in agriculture than any other area 80% of the economic impacts of UAS will be in agriculture. </a:t>
            </a:r>
          </a:p>
        </p:txBody>
      </p:sp>
    </p:spTree>
    <p:extLst>
      <p:ext uri="{BB962C8B-B14F-4D97-AF65-F5344CB8AC3E}">
        <p14:creationId xmlns:p14="http://schemas.microsoft.com/office/powerpoint/2010/main" val="18171688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14575" y="85725"/>
            <a:ext cx="4486275" cy="584775"/>
          </a:xfrm>
          <a:prstGeom prst="rect">
            <a:avLst/>
          </a:prstGeom>
          <a:noFill/>
        </p:spPr>
        <p:txBody>
          <a:bodyPr wrap="square" rtlCol="0">
            <a:spAutoFit/>
          </a:bodyPr>
          <a:lstStyle/>
          <a:p>
            <a:pPr algn="ctr"/>
            <a:r>
              <a:rPr lang="en-US" sz="3200" dirty="0"/>
              <a:t>GIS Employers</a:t>
            </a:r>
          </a:p>
        </p:txBody>
      </p:sp>
      <p:sp>
        <p:nvSpPr>
          <p:cNvPr id="3" name="TextBox 2"/>
          <p:cNvSpPr txBox="1"/>
          <p:nvPr/>
        </p:nvSpPr>
        <p:spPr>
          <a:xfrm>
            <a:off x="590550" y="1143000"/>
            <a:ext cx="8296275" cy="1477328"/>
          </a:xfrm>
          <a:prstGeom prst="rect">
            <a:avLst/>
          </a:prstGeom>
          <a:noFill/>
        </p:spPr>
        <p:txBody>
          <a:bodyPr wrap="square" rtlCol="0">
            <a:spAutoFit/>
          </a:bodyPr>
          <a:lstStyle/>
          <a:p>
            <a:pPr marL="285750" indent="-285750">
              <a:buFontTx/>
              <a:buChar char="-"/>
            </a:pPr>
            <a:r>
              <a:rPr lang="en-US" dirty="0"/>
              <a:t>Local, state and federal government</a:t>
            </a:r>
          </a:p>
          <a:p>
            <a:pPr marL="285750" indent="-285750">
              <a:buFontTx/>
              <a:buChar char="-"/>
            </a:pPr>
            <a:r>
              <a:rPr lang="en-US" dirty="0"/>
              <a:t>Military (Wright-Patterson AFB)</a:t>
            </a:r>
          </a:p>
          <a:p>
            <a:pPr marL="285750" indent="-285750">
              <a:buFontTx/>
              <a:buChar char="-"/>
            </a:pPr>
            <a:r>
              <a:rPr lang="en-US" dirty="0"/>
              <a:t>Universities</a:t>
            </a:r>
          </a:p>
          <a:p>
            <a:pPr marL="285750" indent="-285750">
              <a:buFontTx/>
              <a:buChar char="-"/>
            </a:pPr>
            <a:r>
              <a:rPr lang="en-US" dirty="0"/>
              <a:t>Non-profits</a:t>
            </a:r>
          </a:p>
          <a:p>
            <a:pPr marL="285750" indent="-285750">
              <a:buFontTx/>
              <a:buChar char="-"/>
            </a:pPr>
            <a:r>
              <a:rPr lang="en-US" dirty="0"/>
              <a:t>Agriculture</a:t>
            </a:r>
          </a:p>
        </p:txBody>
      </p:sp>
      <p:sp>
        <p:nvSpPr>
          <p:cNvPr id="4" name="Rectangle 3"/>
          <p:cNvSpPr/>
          <p:nvPr/>
        </p:nvSpPr>
        <p:spPr>
          <a:xfrm>
            <a:off x="342899" y="6018252"/>
            <a:ext cx="2086277" cy="369332"/>
          </a:xfrm>
          <a:prstGeom prst="rect">
            <a:avLst/>
          </a:prstGeom>
        </p:spPr>
        <p:txBody>
          <a:bodyPr wrap="none">
            <a:spAutoFit/>
          </a:bodyPr>
          <a:lstStyle/>
          <a:p>
            <a:r>
              <a:rPr lang="en-US" dirty="0">
                <a:solidFill>
                  <a:srgbClr val="0070C0"/>
                </a:solidFill>
              </a:rPr>
              <a:t>http://www.gjc.org/</a:t>
            </a:r>
          </a:p>
        </p:txBody>
      </p:sp>
      <p:sp>
        <p:nvSpPr>
          <p:cNvPr id="5" name="Rectangle 4"/>
          <p:cNvSpPr/>
          <p:nvPr/>
        </p:nvSpPr>
        <p:spPr>
          <a:xfrm>
            <a:off x="342899" y="5732502"/>
            <a:ext cx="2342757" cy="369332"/>
          </a:xfrm>
          <a:prstGeom prst="rect">
            <a:avLst/>
          </a:prstGeom>
        </p:spPr>
        <p:txBody>
          <a:bodyPr wrap="none">
            <a:spAutoFit/>
          </a:bodyPr>
          <a:lstStyle/>
          <a:p>
            <a:r>
              <a:rPr lang="en-US" dirty="0"/>
              <a:t>GIS Jobs Clearinghouse</a:t>
            </a:r>
          </a:p>
        </p:txBody>
      </p:sp>
      <p:sp>
        <p:nvSpPr>
          <p:cNvPr id="6" name="TextBox 5"/>
          <p:cNvSpPr txBox="1"/>
          <p:nvPr/>
        </p:nvSpPr>
        <p:spPr>
          <a:xfrm>
            <a:off x="342899" y="3072705"/>
            <a:ext cx="8296275" cy="1200329"/>
          </a:xfrm>
          <a:prstGeom prst="rect">
            <a:avLst/>
          </a:prstGeom>
          <a:noFill/>
        </p:spPr>
        <p:txBody>
          <a:bodyPr wrap="square" rtlCol="0">
            <a:spAutoFit/>
          </a:bodyPr>
          <a:lstStyle/>
          <a:p>
            <a:r>
              <a:rPr lang="en-US" b="1" dirty="0"/>
              <a:t>Private Sector:</a:t>
            </a:r>
          </a:p>
          <a:p>
            <a:pPr marL="285750" indent="-285750">
              <a:buFontTx/>
              <a:buChar char="-"/>
            </a:pPr>
            <a:r>
              <a:rPr lang="en-US" dirty="0"/>
              <a:t>Trimble (Office in Dayton, Ohio)</a:t>
            </a:r>
          </a:p>
          <a:p>
            <a:pPr marL="285750" indent="-285750">
              <a:buFontTx/>
              <a:buChar char="-"/>
            </a:pPr>
            <a:r>
              <a:rPr lang="en-US" dirty="0" err="1"/>
              <a:t>Leidos</a:t>
            </a:r>
            <a:r>
              <a:rPr lang="en-US" dirty="0"/>
              <a:t> (Office in Dayton, Ohio)</a:t>
            </a:r>
          </a:p>
          <a:p>
            <a:pPr marL="285750" indent="-285750">
              <a:buFontTx/>
              <a:buChar char="-"/>
            </a:pPr>
            <a:r>
              <a:rPr lang="en-US" dirty="0" err="1"/>
              <a:t>Woolpert</a:t>
            </a:r>
            <a:r>
              <a:rPr lang="en-US" dirty="0"/>
              <a:t> (Headquarters in Dayton, Ohio)</a:t>
            </a:r>
          </a:p>
        </p:txBody>
      </p:sp>
    </p:spTree>
    <p:extLst>
      <p:ext uri="{BB962C8B-B14F-4D97-AF65-F5344CB8AC3E}">
        <p14:creationId xmlns:p14="http://schemas.microsoft.com/office/powerpoint/2010/main" val="314310291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ChangeArrowheads="1"/>
          </p:cNvSpPr>
          <p:nvPr/>
        </p:nvSpPr>
        <p:spPr bwMode="auto">
          <a:xfrm>
            <a:off x="828675" y="200026"/>
            <a:ext cx="7429500" cy="55399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3000" b="1" dirty="0"/>
              <a:t>Conclusion</a:t>
            </a:r>
          </a:p>
        </p:txBody>
      </p:sp>
      <p:sp>
        <p:nvSpPr>
          <p:cNvPr id="2" name="Rectangle 1"/>
          <p:cNvSpPr/>
          <p:nvPr/>
        </p:nvSpPr>
        <p:spPr>
          <a:xfrm>
            <a:off x="247650" y="2006949"/>
            <a:ext cx="8782049" cy="2031325"/>
          </a:xfrm>
          <a:prstGeom prst="rect">
            <a:avLst/>
          </a:prstGeom>
        </p:spPr>
        <p:txBody>
          <a:bodyPr wrap="square">
            <a:spAutoFit/>
          </a:bodyPr>
          <a:lstStyle/>
          <a:p>
            <a:pPr marL="285750" indent="-285750">
              <a:buFont typeface="Arial" panose="020B0604020202020204" pitchFamily="34" charset="0"/>
              <a:buChar char="•"/>
              <a:defRPr/>
            </a:pPr>
            <a:r>
              <a:rPr lang="en-US" altLang="en-US" b="1" dirty="0"/>
              <a:t>UAV technology is moving ahead at a faster pace than regulations</a:t>
            </a:r>
          </a:p>
          <a:p>
            <a:pPr marL="285750" indent="-285750">
              <a:buFont typeface="Arial" panose="020B0604020202020204" pitchFamily="34" charset="0"/>
              <a:buChar char="•"/>
              <a:defRPr/>
            </a:pPr>
            <a:endParaRPr lang="en-US" altLang="en-US" b="1" dirty="0"/>
          </a:p>
          <a:p>
            <a:pPr marL="285750" indent="-285750">
              <a:buFont typeface="Arial" panose="020B0604020202020204" pitchFamily="34" charset="0"/>
              <a:buChar char="•"/>
              <a:defRPr/>
            </a:pPr>
            <a:r>
              <a:rPr lang="en-US" altLang="en-US" b="1" dirty="0"/>
              <a:t>Precision agricultural is expected to be the largest beneficiary</a:t>
            </a:r>
          </a:p>
          <a:p>
            <a:pPr marL="285750" indent="-285750">
              <a:buFont typeface="Arial" panose="020B0604020202020204" pitchFamily="34" charset="0"/>
              <a:buChar char="•"/>
              <a:defRPr/>
            </a:pPr>
            <a:endParaRPr lang="en-US" altLang="en-US" b="1" dirty="0"/>
          </a:p>
          <a:p>
            <a:pPr marL="285750" indent="-285750">
              <a:buFont typeface="Arial" panose="020B0604020202020204" pitchFamily="34" charset="0"/>
              <a:buChar char="•"/>
              <a:defRPr/>
            </a:pPr>
            <a:r>
              <a:rPr lang="en-US" altLang="en-US" b="1" dirty="0"/>
              <a:t>FAA’s regulations are eagerly awaited</a:t>
            </a:r>
          </a:p>
          <a:p>
            <a:pPr>
              <a:defRPr/>
            </a:pPr>
            <a:endParaRPr lang="en-US" altLang="en-US" b="1" dirty="0"/>
          </a:p>
          <a:p>
            <a:pPr marL="285750" indent="-285750">
              <a:buFont typeface="Arial" panose="020B0604020202020204" pitchFamily="34" charset="0"/>
              <a:buChar char="•"/>
              <a:defRPr/>
            </a:pPr>
            <a:r>
              <a:rPr lang="en-US" altLang="en-US" b="1" dirty="0"/>
              <a:t>Exciting times lay ahead</a:t>
            </a:r>
          </a:p>
        </p:txBody>
      </p:sp>
    </p:spTree>
    <p:extLst>
      <p:ext uri="{BB962C8B-B14F-4D97-AF65-F5344CB8AC3E}">
        <p14:creationId xmlns:p14="http://schemas.microsoft.com/office/powerpoint/2010/main" val="141655899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12112" y="248167"/>
            <a:ext cx="6909389" cy="1697591"/>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Thank you for your time!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a:t>
            </a:r>
            <a:br>
              <a:rPr kumimoji="0" lang="en-US" sz="3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rPr>
            </a:br>
            <a:r>
              <a:rPr kumimoji="0" lang="en-US" sz="3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Are there any questions?</a:t>
            </a:r>
          </a:p>
        </p:txBody>
      </p:sp>
      <p:sp>
        <p:nvSpPr>
          <p:cNvPr id="3" name="Rectangle 2"/>
          <p:cNvSpPr/>
          <p:nvPr/>
        </p:nvSpPr>
        <p:spPr>
          <a:xfrm>
            <a:off x="1816730" y="3123154"/>
            <a:ext cx="5188687" cy="1015663"/>
          </a:xfrm>
          <a:prstGeom prst="rect">
            <a:avLst/>
          </a:prstGeom>
        </p:spPr>
        <p:txBody>
          <a:bodyPr wrap="square">
            <a:spAutoFit/>
          </a:bodyPr>
          <a:lstStyle/>
          <a:p>
            <a:pPr algn="ctr"/>
            <a:r>
              <a:rPr lang="en-US" sz="2000" b="1" dirty="0"/>
              <a:t>Alexandria Horne</a:t>
            </a:r>
          </a:p>
          <a:p>
            <a:pPr algn="ctr"/>
            <a:r>
              <a:rPr lang="en-US" sz="2000" dirty="0"/>
              <a:t>    </a:t>
            </a:r>
            <a:r>
              <a:rPr lang="en-US" sz="2000" u="sng" dirty="0">
                <a:solidFill>
                  <a:srgbClr val="000099"/>
                </a:solidFill>
              </a:rPr>
              <a:t>alexandria.horne@cincinnati-oh.gov</a:t>
            </a:r>
            <a:r>
              <a:rPr lang="en-US" sz="2000" dirty="0">
                <a:solidFill>
                  <a:srgbClr val="000099"/>
                </a:solidFill>
              </a:rPr>
              <a:t>  </a:t>
            </a:r>
            <a:br>
              <a:rPr lang="en-US" sz="2000" dirty="0">
                <a:solidFill>
                  <a:srgbClr val="000099"/>
                </a:solidFill>
              </a:rPr>
            </a:br>
            <a:endParaRPr lang="en-US" sz="2000" u="sng" dirty="0">
              <a:solidFill>
                <a:srgbClr val="000099"/>
              </a:solidFill>
            </a:endParaRPr>
          </a:p>
        </p:txBody>
      </p:sp>
      <p:sp>
        <p:nvSpPr>
          <p:cNvPr id="4" name="Rectangle 3"/>
          <p:cNvSpPr/>
          <p:nvPr/>
        </p:nvSpPr>
        <p:spPr>
          <a:xfrm>
            <a:off x="1721481" y="4371540"/>
            <a:ext cx="5188687" cy="1015663"/>
          </a:xfrm>
          <a:prstGeom prst="rect">
            <a:avLst/>
          </a:prstGeom>
        </p:spPr>
        <p:txBody>
          <a:bodyPr wrap="square">
            <a:spAutoFit/>
          </a:bodyPr>
          <a:lstStyle/>
          <a:p>
            <a:pPr algn="ctr"/>
            <a:r>
              <a:rPr lang="en-US" sz="2000" b="1" dirty="0"/>
              <a:t>Joshua Murphy</a:t>
            </a:r>
          </a:p>
          <a:p>
            <a:pPr algn="ctr"/>
            <a:r>
              <a:rPr lang="en-US" sz="2000" dirty="0"/>
              <a:t>    </a:t>
            </a:r>
            <a:r>
              <a:rPr lang="en-US" sz="2000" u="sng" dirty="0">
                <a:solidFill>
                  <a:srgbClr val="000099"/>
                </a:solidFill>
              </a:rPr>
              <a:t>Joshua.murphy@cincinnati-oh.gov</a:t>
            </a:r>
            <a:r>
              <a:rPr lang="en-US" sz="2000" dirty="0">
                <a:solidFill>
                  <a:srgbClr val="000099"/>
                </a:solidFill>
              </a:rPr>
              <a:t>  </a:t>
            </a:r>
            <a:br>
              <a:rPr lang="en-US" sz="2000" dirty="0">
                <a:solidFill>
                  <a:srgbClr val="000099"/>
                </a:solidFill>
              </a:rPr>
            </a:br>
            <a:endParaRPr lang="en-US" sz="2000" u="sng" dirty="0">
              <a:solidFill>
                <a:srgbClr val="000099"/>
              </a:solidFil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775" y="977973"/>
            <a:ext cx="9039225" cy="3416320"/>
          </a:xfrm>
          <a:prstGeom prst="rect">
            <a:avLst/>
          </a:prstGeom>
        </p:spPr>
        <p:txBody>
          <a:bodyPr wrap="square">
            <a:spAutoFit/>
          </a:bodyPr>
          <a:lstStyle/>
          <a:p>
            <a:pPr marL="285750" indent="-285750">
              <a:buFont typeface="Arial" panose="020B0604020202020204" pitchFamily="34" charset="0"/>
              <a:buChar char="•"/>
            </a:pPr>
            <a:r>
              <a:rPr lang="en-US" sz="2400" b="1" dirty="0"/>
              <a:t>Information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A Data Repository or Storehouse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A Service Delivery Platform</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A Decision Making</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A Management Tool</a:t>
            </a:r>
            <a:endParaRPr lang="en-US" sz="2400" dirty="0"/>
          </a:p>
        </p:txBody>
      </p:sp>
      <p:sp>
        <p:nvSpPr>
          <p:cNvPr id="3" name="Rectangle 4"/>
          <p:cNvSpPr>
            <a:spLocks noChangeArrowheads="1"/>
          </p:cNvSpPr>
          <p:nvPr/>
        </p:nvSpPr>
        <p:spPr bwMode="auto">
          <a:xfrm>
            <a:off x="3084680" y="125992"/>
            <a:ext cx="3314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b="1" dirty="0"/>
              <a:t>CAGIS IS. . . .</a:t>
            </a:r>
          </a:p>
        </p:txBody>
      </p:sp>
    </p:spTree>
    <p:extLst>
      <p:ext uri="{BB962C8B-B14F-4D97-AF65-F5344CB8AC3E}">
        <p14:creationId xmlns:p14="http://schemas.microsoft.com/office/powerpoint/2010/main" val="32979047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7805" y="1449685"/>
            <a:ext cx="9039225" cy="3323987"/>
          </a:xfrm>
          <a:prstGeom prst="rect">
            <a:avLst/>
          </a:prstGeom>
        </p:spPr>
        <p:txBody>
          <a:bodyPr wrap="square">
            <a:spAutoFit/>
          </a:bodyPr>
          <a:lstStyle/>
          <a:p>
            <a:pPr marL="285750" lvl="0" indent="-285750">
              <a:buFont typeface="Arial" panose="020B0604020202020204" pitchFamily="34" charset="0"/>
              <a:buChar char="•"/>
            </a:pPr>
            <a:r>
              <a:rPr lang="en-US" sz="2400" b="1" dirty="0"/>
              <a:t>Understand our local business needs</a:t>
            </a:r>
            <a:endParaRPr lang="en-US" sz="2400" dirty="0"/>
          </a:p>
          <a:p>
            <a:pPr marL="285750" lvl="0" indent="-285750">
              <a:buFont typeface="Arial" panose="020B0604020202020204" pitchFamily="34" charset="0"/>
              <a:buChar char="•"/>
            </a:pPr>
            <a:endParaRPr lang="en-US" sz="2400" dirty="0"/>
          </a:p>
          <a:p>
            <a:pPr marL="285750" lvl="0" indent="-285750">
              <a:buFont typeface="Arial" panose="020B0604020202020204" pitchFamily="34" charset="0"/>
              <a:buChar char="•"/>
            </a:pPr>
            <a:r>
              <a:rPr lang="en-US" sz="2400" b="1" dirty="0"/>
              <a:t>Innovate constantly</a:t>
            </a:r>
            <a:endParaRPr lang="en-US" sz="2400" dirty="0"/>
          </a:p>
          <a:p>
            <a:pPr marL="285750" lvl="0" indent="-285750">
              <a:buFont typeface="Arial" panose="020B0604020202020204" pitchFamily="34" charset="0"/>
              <a:buChar char="•"/>
            </a:pPr>
            <a:endParaRPr lang="en-US" sz="2400" dirty="0"/>
          </a:p>
          <a:p>
            <a:pPr marL="285750" lvl="0" indent="-285750">
              <a:buFont typeface="Arial" panose="020B0604020202020204" pitchFamily="34" charset="0"/>
              <a:buChar char="•"/>
            </a:pPr>
            <a:r>
              <a:rPr lang="en-US" sz="2400" b="1" dirty="0"/>
              <a:t>Grow our services</a:t>
            </a:r>
            <a:endParaRPr lang="en-US" sz="2400" dirty="0"/>
          </a:p>
          <a:p>
            <a:pPr marL="285750" lvl="0" indent="-285750">
              <a:buFont typeface="Arial" panose="020B0604020202020204" pitchFamily="34" charset="0"/>
              <a:buChar char="•"/>
            </a:pPr>
            <a:endParaRPr lang="en-US" sz="2400" dirty="0"/>
          </a:p>
          <a:p>
            <a:pPr marL="285750" lvl="0" indent="-285750">
              <a:buFont typeface="Arial" panose="020B0604020202020204" pitchFamily="34" charset="0"/>
              <a:buChar char="•"/>
            </a:pPr>
            <a:r>
              <a:rPr lang="en-US" sz="2400" b="1" dirty="0"/>
              <a:t>And. . . With unyielding integrity, deliver on commitments and set bar high for success.</a:t>
            </a:r>
          </a:p>
          <a:p>
            <a:endParaRPr lang="en-US" dirty="0"/>
          </a:p>
        </p:txBody>
      </p:sp>
      <p:sp>
        <p:nvSpPr>
          <p:cNvPr id="3" name="Rectangle 4"/>
          <p:cNvSpPr>
            <a:spLocks noChangeArrowheads="1"/>
          </p:cNvSpPr>
          <p:nvPr/>
        </p:nvSpPr>
        <p:spPr bwMode="auto">
          <a:xfrm>
            <a:off x="2953448" y="125992"/>
            <a:ext cx="35479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b="1" dirty="0"/>
              <a:t>CAGIS’s Mission is to:</a:t>
            </a:r>
          </a:p>
        </p:txBody>
      </p:sp>
    </p:spTree>
    <p:extLst>
      <p:ext uri="{BB962C8B-B14F-4D97-AF65-F5344CB8AC3E}">
        <p14:creationId xmlns:p14="http://schemas.microsoft.com/office/powerpoint/2010/main" val="6788790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0832" y="37331"/>
            <a:ext cx="5360763" cy="461665"/>
          </a:xfrm>
          <a:prstGeom prst="rect">
            <a:avLst/>
          </a:prstGeom>
        </p:spPr>
        <p:txBody>
          <a:bodyPr wrap="none">
            <a:spAutoFit/>
          </a:bodyPr>
          <a:lstStyle/>
          <a:p>
            <a:pPr algn="ctr"/>
            <a:r>
              <a:rPr lang="en-US" sz="2400" b="1" dirty="0">
                <a:latin typeface="Helvetica-Bold"/>
              </a:rPr>
              <a:t>Organizations Supported by CAGIS</a:t>
            </a:r>
          </a:p>
        </p:txBody>
      </p:sp>
      <p:graphicFrame>
        <p:nvGraphicFramePr>
          <p:cNvPr id="13" name="Table 12"/>
          <p:cNvGraphicFramePr>
            <a:graphicFrameLocks noGrp="1"/>
          </p:cNvGraphicFramePr>
          <p:nvPr>
            <p:extLst/>
          </p:nvPr>
        </p:nvGraphicFramePr>
        <p:xfrm>
          <a:off x="569004" y="589148"/>
          <a:ext cx="2983230" cy="3575304"/>
        </p:xfrm>
        <a:graphic>
          <a:graphicData uri="http://schemas.openxmlformats.org/drawingml/2006/table">
            <a:tbl>
              <a:tblPr firstRow="1" firstCol="1" bandRow="1" bandCol="1">
                <a:tableStyleId>{5C22544A-7EE6-4342-B048-85BDC9FD1C3A}</a:tableStyleId>
              </a:tblPr>
              <a:tblGrid>
                <a:gridCol w="2983230">
                  <a:extLst>
                    <a:ext uri="{9D8B030D-6E8A-4147-A177-3AD203B41FA5}">
                      <a16:colId xmlns:a16="http://schemas.microsoft.com/office/drawing/2014/main" val="1881970057"/>
                    </a:ext>
                  </a:extLst>
                </a:gridCol>
              </a:tblGrid>
              <a:tr h="0">
                <a:tc>
                  <a:txBody>
                    <a:bodyPr/>
                    <a:lstStyle/>
                    <a:p>
                      <a:pPr marL="0" marR="0">
                        <a:lnSpc>
                          <a:spcPct val="115000"/>
                        </a:lnSpc>
                        <a:spcBef>
                          <a:spcPts val="0"/>
                        </a:spcBef>
                        <a:spcAft>
                          <a:spcPts val="0"/>
                        </a:spcAft>
                      </a:pPr>
                      <a:r>
                        <a:rPr lang="en-US" sz="1200" dirty="0">
                          <a:effectLst/>
                        </a:rPr>
                        <a:t>City of Cincinnati Agencies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7070117"/>
                  </a:ext>
                </a:extLst>
              </a:tr>
              <a:tr h="0">
                <a:tc>
                  <a:txBody>
                    <a:bodyPr/>
                    <a:lstStyle/>
                    <a:p>
                      <a:pPr marL="342900" marR="0" lvl="0" indent="-342900">
                        <a:lnSpc>
                          <a:spcPct val="115000"/>
                        </a:lnSpc>
                        <a:spcBef>
                          <a:spcPts val="0"/>
                        </a:spcBef>
                        <a:spcAft>
                          <a:spcPts val="0"/>
                        </a:spcAft>
                        <a:buFont typeface="Symbol" panose="05050102010706020507" pitchFamily="18" charset="2"/>
                        <a:buChar char=""/>
                      </a:pPr>
                      <a:r>
                        <a:rPr lang="en-US" sz="1200" dirty="0">
                          <a:effectLst/>
                        </a:rPr>
                        <a:t>Transportation &amp; Engineering</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Planning &amp; Buildings</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Community Development</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Public Services</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Health</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Parks</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Fire</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Police</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Enterprise Services</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Law - Real Estate</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Economic Development</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Office of the City Manager</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Office of the  Mayor</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City 911</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City Council Members</a:t>
                      </a:r>
                    </a:p>
                    <a:p>
                      <a:pPr marL="217170" marR="0">
                        <a:lnSpc>
                          <a:spcPct val="115000"/>
                        </a:lnSpc>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8087417"/>
                  </a:ext>
                </a:extLst>
              </a:tr>
            </a:tbl>
          </a:graphicData>
        </a:graphic>
      </p:graphicFrame>
      <p:graphicFrame>
        <p:nvGraphicFramePr>
          <p:cNvPr id="14" name="Table 13"/>
          <p:cNvGraphicFramePr>
            <a:graphicFrameLocks noGrp="1"/>
          </p:cNvGraphicFramePr>
          <p:nvPr>
            <p:extLst/>
          </p:nvPr>
        </p:nvGraphicFramePr>
        <p:xfrm>
          <a:off x="2897746" y="589148"/>
          <a:ext cx="2704548" cy="3575304"/>
        </p:xfrm>
        <a:graphic>
          <a:graphicData uri="http://schemas.openxmlformats.org/drawingml/2006/table">
            <a:tbl>
              <a:tblPr firstRow="1" firstCol="1" bandRow="1" bandCol="1">
                <a:tableStyleId>{5C22544A-7EE6-4342-B048-85BDC9FD1C3A}</a:tableStyleId>
              </a:tblPr>
              <a:tblGrid>
                <a:gridCol w="2704548">
                  <a:extLst>
                    <a:ext uri="{9D8B030D-6E8A-4147-A177-3AD203B41FA5}">
                      <a16:colId xmlns:a16="http://schemas.microsoft.com/office/drawing/2014/main" val="2463893062"/>
                    </a:ext>
                  </a:extLst>
                </a:gridCol>
              </a:tblGrid>
              <a:tr h="183891">
                <a:tc>
                  <a:txBody>
                    <a:bodyPr/>
                    <a:lstStyle/>
                    <a:p>
                      <a:pPr marL="45720" marR="0">
                        <a:lnSpc>
                          <a:spcPct val="115000"/>
                        </a:lnSpc>
                        <a:spcBef>
                          <a:spcPts val="0"/>
                        </a:spcBef>
                        <a:spcAft>
                          <a:spcPts val="0"/>
                        </a:spcAft>
                      </a:pPr>
                      <a:r>
                        <a:rPr lang="en-US" sz="1200" dirty="0">
                          <a:effectLst/>
                        </a:rPr>
                        <a:t>Hamilton County Agencies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0534805"/>
                  </a:ext>
                </a:extLst>
              </a:tr>
              <a:tr h="2791465">
                <a:tc>
                  <a:txBody>
                    <a:bodyPr/>
                    <a:lstStyle/>
                    <a:p>
                      <a:pPr marL="342900" marR="0" lvl="0" indent="-342900">
                        <a:lnSpc>
                          <a:spcPct val="115000"/>
                        </a:lnSpc>
                        <a:spcBef>
                          <a:spcPts val="0"/>
                        </a:spcBef>
                        <a:spcAft>
                          <a:spcPts val="0"/>
                        </a:spcAft>
                        <a:buFont typeface="Symbol" panose="05050102010706020507" pitchFamily="18" charset="2"/>
                        <a:buChar char=""/>
                      </a:pPr>
                      <a:r>
                        <a:rPr lang="en-US" sz="1200" dirty="0">
                          <a:effectLst/>
                        </a:rPr>
                        <a:t>Hamilton County Engineer</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Planning &amp; Development</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General Health District</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Hamilton County 911 Communications Center</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Emergency Management And Homeland Security</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Soil And Water Conservation District</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Hamilton County Auditor</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Hamilton County Administrator</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Hamilton County Board of Commissioners</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Hamilton County Sheriff</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Hamilton County Prosecutor</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Board of Elections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13490361"/>
                  </a:ext>
                </a:extLst>
              </a:tr>
            </a:tbl>
          </a:graphicData>
        </a:graphic>
      </p:graphicFrame>
      <p:graphicFrame>
        <p:nvGraphicFramePr>
          <p:cNvPr id="15" name="Table 14"/>
          <p:cNvGraphicFramePr>
            <a:graphicFrameLocks noGrp="1"/>
          </p:cNvGraphicFramePr>
          <p:nvPr>
            <p:extLst/>
          </p:nvPr>
        </p:nvGraphicFramePr>
        <p:xfrm>
          <a:off x="5602294" y="589148"/>
          <a:ext cx="2983230" cy="2990772"/>
        </p:xfrm>
        <a:graphic>
          <a:graphicData uri="http://schemas.openxmlformats.org/drawingml/2006/table">
            <a:tbl>
              <a:tblPr firstRow="1" firstCol="1" bandRow="1" bandCol="1">
                <a:tableStyleId>{5C22544A-7EE6-4342-B048-85BDC9FD1C3A}</a:tableStyleId>
              </a:tblPr>
              <a:tblGrid>
                <a:gridCol w="2983230">
                  <a:extLst>
                    <a:ext uri="{9D8B030D-6E8A-4147-A177-3AD203B41FA5}">
                      <a16:colId xmlns:a16="http://schemas.microsoft.com/office/drawing/2014/main" val="2147487460"/>
                    </a:ext>
                  </a:extLst>
                </a:gridCol>
              </a:tblGrid>
              <a:tr h="194896">
                <a:tc>
                  <a:txBody>
                    <a:bodyPr/>
                    <a:lstStyle/>
                    <a:p>
                      <a:pPr marL="0" marR="0">
                        <a:lnSpc>
                          <a:spcPct val="115000"/>
                        </a:lnSpc>
                        <a:spcBef>
                          <a:spcPts val="0"/>
                        </a:spcBef>
                        <a:spcAft>
                          <a:spcPts val="0"/>
                        </a:spcAft>
                      </a:pPr>
                      <a:r>
                        <a:rPr lang="en-US" sz="1200" dirty="0">
                          <a:effectLst/>
                        </a:rPr>
                        <a:t>Utilities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25601206"/>
                  </a:ext>
                </a:extLst>
              </a:tr>
              <a:tr h="2780460">
                <a:tc>
                  <a:txBody>
                    <a:bodyPr/>
                    <a:lstStyle/>
                    <a:p>
                      <a:pPr marL="342900" marR="0" lvl="0" indent="-342900">
                        <a:lnSpc>
                          <a:spcPct val="115000"/>
                        </a:lnSpc>
                        <a:spcBef>
                          <a:spcPts val="0"/>
                        </a:spcBef>
                        <a:spcAft>
                          <a:spcPts val="0"/>
                        </a:spcAft>
                        <a:buFont typeface="Symbol" panose="05050102010706020507" pitchFamily="18" charset="2"/>
                        <a:buChar char=""/>
                      </a:pPr>
                      <a:r>
                        <a:rPr lang="en-US" sz="1200" dirty="0">
                          <a:effectLst/>
                        </a:rPr>
                        <a:t>Greater Cincinnati Water Works</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Metropolitan Sewer District</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Storm Water Maintenance Utility</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Duke Energy</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Indian Hill Water </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Hamilton County Storm Water District</a:t>
                      </a:r>
                    </a:p>
                    <a:p>
                      <a:pPr marL="144780" marR="0">
                        <a:lnSpc>
                          <a:spcPct val="115000"/>
                        </a:lnSpc>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17871690"/>
                  </a:ext>
                </a:extLst>
              </a:tr>
            </a:tbl>
          </a:graphicData>
        </a:graphic>
      </p:graphicFrame>
      <p:graphicFrame>
        <p:nvGraphicFramePr>
          <p:cNvPr id="16" name="Table 15"/>
          <p:cNvGraphicFramePr>
            <a:graphicFrameLocks noGrp="1"/>
          </p:cNvGraphicFramePr>
          <p:nvPr>
            <p:extLst/>
          </p:nvPr>
        </p:nvGraphicFramePr>
        <p:xfrm>
          <a:off x="580434" y="3564503"/>
          <a:ext cx="2340187" cy="3235921"/>
        </p:xfrm>
        <a:graphic>
          <a:graphicData uri="http://schemas.openxmlformats.org/drawingml/2006/table">
            <a:tbl>
              <a:tblPr firstRow="1" firstCol="1" bandRow="1" bandCol="1">
                <a:tableStyleId>{5C22544A-7EE6-4342-B048-85BDC9FD1C3A}</a:tableStyleId>
              </a:tblPr>
              <a:tblGrid>
                <a:gridCol w="2340187">
                  <a:extLst>
                    <a:ext uri="{9D8B030D-6E8A-4147-A177-3AD203B41FA5}">
                      <a16:colId xmlns:a16="http://schemas.microsoft.com/office/drawing/2014/main" val="461516108"/>
                    </a:ext>
                  </a:extLst>
                </a:gridCol>
              </a:tblGrid>
              <a:tr h="214735">
                <a:tc>
                  <a:txBody>
                    <a:bodyPr/>
                    <a:lstStyle/>
                    <a:p>
                      <a:pPr marL="0" marR="0">
                        <a:lnSpc>
                          <a:spcPct val="115000"/>
                        </a:lnSpc>
                        <a:spcBef>
                          <a:spcPts val="0"/>
                        </a:spcBef>
                        <a:spcAft>
                          <a:spcPts val="0"/>
                        </a:spcAft>
                      </a:pPr>
                      <a:r>
                        <a:rPr lang="en-US" sz="1200" dirty="0">
                          <a:effectLst/>
                        </a:rPr>
                        <a:t>Consortium Members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5144911"/>
                  </a:ext>
                </a:extLst>
              </a:tr>
              <a:tr h="3021186">
                <a:tc>
                  <a:txBody>
                    <a:bodyPr/>
                    <a:lstStyle/>
                    <a:p>
                      <a:pPr marL="342900" marR="0" lvl="0" indent="-342900">
                        <a:lnSpc>
                          <a:spcPct val="115000"/>
                        </a:lnSpc>
                        <a:spcBef>
                          <a:spcPts val="0"/>
                        </a:spcBef>
                        <a:spcAft>
                          <a:spcPts val="0"/>
                        </a:spcAft>
                        <a:buFont typeface="Symbol" panose="05050102010706020507" pitchFamily="18" charset="2"/>
                        <a:buChar char=""/>
                      </a:pPr>
                      <a:r>
                        <a:rPr lang="en-US" sz="1200" dirty="0">
                          <a:effectLst/>
                        </a:rPr>
                        <a:t>Anderson Township</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Colerain Township</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Springfield Township</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Sycamore Township</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City of Blue Ash</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City of Forest Park</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City of Montgomery</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City of Norwood</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Village of Fairfax</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Village of Indian Hill</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Village of Lincoln Heights</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Village of Mariemont</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Village of Lockland</a:t>
                      </a:r>
                    </a:p>
                    <a:p>
                      <a:pPr marL="0" marR="0">
                        <a:lnSpc>
                          <a:spcPct val="115000"/>
                        </a:lnSpc>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59859069"/>
                  </a:ext>
                </a:extLst>
              </a:tr>
            </a:tbl>
          </a:graphicData>
        </a:graphic>
      </p:graphicFrame>
      <p:graphicFrame>
        <p:nvGraphicFramePr>
          <p:cNvPr id="17" name="Table 16"/>
          <p:cNvGraphicFramePr>
            <a:graphicFrameLocks noGrp="1"/>
          </p:cNvGraphicFramePr>
          <p:nvPr>
            <p:extLst/>
          </p:nvPr>
        </p:nvGraphicFramePr>
        <p:xfrm>
          <a:off x="2897746" y="3564504"/>
          <a:ext cx="2983230" cy="3258911"/>
        </p:xfrm>
        <a:graphic>
          <a:graphicData uri="http://schemas.openxmlformats.org/drawingml/2006/table">
            <a:tbl>
              <a:tblPr firstRow="1" firstCol="1" bandRow="1" bandCol="1">
                <a:tableStyleId>{5C22544A-7EE6-4342-B048-85BDC9FD1C3A}</a:tableStyleId>
              </a:tblPr>
              <a:tblGrid>
                <a:gridCol w="2983230">
                  <a:extLst>
                    <a:ext uri="{9D8B030D-6E8A-4147-A177-3AD203B41FA5}">
                      <a16:colId xmlns:a16="http://schemas.microsoft.com/office/drawing/2014/main" val="4129665888"/>
                    </a:ext>
                  </a:extLst>
                </a:gridCol>
              </a:tblGrid>
              <a:tr h="209006">
                <a:tc>
                  <a:txBody>
                    <a:bodyPr/>
                    <a:lstStyle/>
                    <a:p>
                      <a:pPr marL="0" marR="0">
                        <a:lnSpc>
                          <a:spcPct val="115000"/>
                        </a:lnSpc>
                        <a:spcBef>
                          <a:spcPts val="0"/>
                        </a:spcBef>
                        <a:spcAft>
                          <a:spcPts val="0"/>
                        </a:spcAft>
                      </a:pPr>
                      <a:r>
                        <a:rPr lang="en-US" sz="1200" dirty="0">
                          <a:effectLst/>
                        </a:rPr>
                        <a:t>Non-Profit Members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5004306"/>
                  </a:ext>
                </a:extLst>
              </a:tr>
              <a:tr h="3048599">
                <a:tc>
                  <a:txBody>
                    <a:bodyPr/>
                    <a:lstStyle/>
                    <a:p>
                      <a:pPr marL="342900" marR="0" lvl="0" indent="-342900">
                        <a:lnSpc>
                          <a:spcPct val="115000"/>
                        </a:lnSpc>
                        <a:spcBef>
                          <a:spcPts val="0"/>
                        </a:spcBef>
                        <a:spcAft>
                          <a:spcPts val="0"/>
                        </a:spcAft>
                        <a:buFont typeface="Symbol" panose="05050102010706020507" pitchFamily="18" charset="2"/>
                        <a:buChar char=""/>
                      </a:pPr>
                      <a:r>
                        <a:rPr lang="en-US" sz="1200" dirty="0">
                          <a:effectLst/>
                        </a:rPr>
                        <a:t>Cincinnati Public Schools</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Cincinnati Metropolitan Housing Authority</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SORTA</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Xavier University Community Building Institute</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Hamilton County Development Company</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Port Authority of Cincinnati</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Hamilton County Park Board</a:t>
                      </a:r>
                    </a:p>
                    <a:p>
                      <a:pPr marL="0" marR="0">
                        <a:lnSpc>
                          <a:spcPct val="115000"/>
                        </a:lnSpc>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3285168"/>
                  </a:ext>
                </a:extLst>
              </a:tr>
            </a:tbl>
          </a:graphicData>
        </a:graphic>
      </p:graphicFrame>
      <p:graphicFrame>
        <p:nvGraphicFramePr>
          <p:cNvPr id="18" name="Table 17"/>
          <p:cNvGraphicFramePr>
            <a:graphicFrameLocks noGrp="1"/>
          </p:cNvGraphicFramePr>
          <p:nvPr>
            <p:extLst/>
          </p:nvPr>
        </p:nvGraphicFramePr>
        <p:xfrm>
          <a:off x="5613724" y="3564504"/>
          <a:ext cx="2971800" cy="3224348"/>
        </p:xfrm>
        <a:graphic>
          <a:graphicData uri="http://schemas.openxmlformats.org/drawingml/2006/table">
            <a:tbl>
              <a:tblPr firstRow="1" firstCol="1" bandRow="1" bandCol="1">
                <a:tableStyleId>{5C22544A-7EE6-4342-B048-85BDC9FD1C3A}</a:tableStyleId>
              </a:tblPr>
              <a:tblGrid>
                <a:gridCol w="2971800">
                  <a:extLst>
                    <a:ext uri="{9D8B030D-6E8A-4147-A177-3AD203B41FA5}">
                      <a16:colId xmlns:a16="http://schemas.microsoft.com/office/drawing/2014/main" val="3059490784"/>
                    </a:ext>
                  </a:extLst>
                </a:gridCol>
              </a:tblGrid>
              <a:tr h="202278">
                <a:tc>
                  <a:txBody>
                    <a:bodyPr/>
                    <a:lstStyle/>
                    <a:p>
                      <a:pPr marL="0" marR="0">
                        <a:lnSpc>
                          <a:spcPct val="115000"/>
                        </a:lnSpc>
                        <a:spcBef>
                          <a:spcPts val="0"/>
                        </a:spcBef>
                        <a:spcAft>
                          <a:spcPts val="0"/>
                        </a:spcAft>
                      </a:pPr>
                      <a:r>
                        <a:rPr lang="en-US" sz="1200" dirty="0">
                          <a:effectLst/>
                        </a:rPr>
                        <a:t>Private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26756692"/>
                  </a:ext>
                </a:extLst>
              </a:tr>
              <a:tr h="3014036">
                <a:tc>
                  <a:txBody>
                    <a:bodyPr/>
                    <a:lstStyle/>
                    <a:p>
                      <a:pPr marL="342900" marR="0" lvl="0" indent="-342900">
                        <a:lnSpc>
                          <a:spcPct val="115000"/>
                        </a:lnSpc>
                        <a:spcBef>
                          <a:spcPts val="0"/>
                        </a:spcBef>
                        <a:spcAft>
                          <a:spcPts val="0"/>
                        </a:spcAft>
                        <a:buFont typeface="Symbol" panose="05050102010706020507" pitchFamily="18" charset="2"/>
                        <a:buChar char=""/>
                      </a:pPr>
                      <a:r>
                        <a:rPr lang="en-US" sz="1200" dirty="0">
                          <a:effectLst/>
                        </a:rPr>
                        <a:t>Inspection Bureau Inc.</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National Inspection Company.</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ETC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80251959"/>
                  </a:ext>
                </a:extLst>
              </a:tr>
            </a:tbl>
          </a:graphicData>
        </a:graphic>
      </p:graphicFrame>
    </p:spTree>
    <p:extLst>
      <p:ext uri="{BB962C8B-B14F-4D97-AF65-F5344CB8AC3E}">
        <p14:creationId xmlns:p14="http://schemas.microsoft.com/office/powerpoint/2010/main" val="2003133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1859" y="0"/>
            <a:ext cx="7105649" cy="6617196"/>
          </a:xfrm>
          <a:prstGeom prst="rect">
            <a:avLst/>
          </a:prstGeom>
        </p:spPr>
        <p:txBody>
          <a:bodyPr wrap="square">
            <a:spAutoFit/>
          </a:bodyPr>
          <a:lstStyle/>
          <a:p>
            <a:pPr algn="ctr"/>
            <a:r>
              <a:rPr lang="en-US" sz="2400" b="1" dirty="0"/>
              <a:t>CAGIS’s Key Applications</a:t>
            </a:r>
            <a:br>
              <a:rPr lang="en-US" sz="2400" b="1" dirty="0"/>
            </a:br>
            <a:endParaRPr lang="en-US" sz="2400" b="1" dirty="0"/>
          </a:p>
          <a:p>
            <a:pPr marL="285750" lvl="0" indent="-285750">
              <a:buFont typeface="Arial" panose="020B0604020202020204" pitchFamily="34" charset="0"/>
              <a:buChar char="•"/>
            </a:pPr>
            <a:r>
              <a:rPr lang="en-US" b="1" dirty="0"/>
              <a:t>Workflow Automation System</a:t>
            </a:r>
            <a:br>
              <a:rPr lang="en-US" dirty="0"/>
            </a:br>
            <a:r>
              <a:rPr lang="en-US" dirty="0"/>
              <a:t>  </a:t>
            </a:r>
            <a:endParaRPr lang="en-US" b="1" dirty="0"/>
          </a:p>
          <a:p>
            <a:pPr marL="285750" lvl="0" indent="-285750">
              <a:buFont typeface="Arial" panose="020B0604020202020204" pitchFamily="34" charset="0"/>
              <a:buChar char="•"/>
            </a:pPr>
            <a:r>
              <a:rPr lang="en-US" b="1" dirty="0"/>
              <a:t>Geographic Information System (GIS) Map Information Foundation</a:t>
            </a:r>
            <a:br>
              <a:rPr lang="en-US" dirty="0"/>
            </a:br>
            <a:endParaRPr lang="en-US" dirty="0"/>
          </a:p>
          <a:p>
            <a:pPr marL="285750" lvl="0" indent="-285750">
              <a:buFont typeface="Arial" panose="020B0604020202020204" pitchFamily="34" charset="0"/>
              <a:buChar char="•"/>
            </a:pPr>
            <a:r>
              <a:rPr lang="en-US" b="1" dirty="0"/>
              <a:t>Customer Service Response System</a:t>
            </a:r>
            <a:br>
              <a:rPr lang="en-US" dirty="0"/>
            </a:br>
            <a:endParaRPr lang="en-US" dirty="0"/>
          </a:p>
          <a:p>
            <a:pPr marL="285750" lvl="0" indent="-285750">
              <a:buFont typeface="Arial" panose="020B0604020202020204" pitchFamily="34" charset="0"/>
              <a:buChar char="•"/>
            </a:pPr>
            <a:r>
              <a:rPr lang="en-US" b="1" dirty="0"/>
              <a:t>Public Access Online Web Applications</a:t>
            </a:r>
            <a:br>
              <a:rPr lang="en-US" dirty="0"/>
            </a:br>
            <a:endParaRPr lang="en-US" dirty="0"/>
          </a:p>
          <a:p>
            <a:pPr marL="285750" lvl="0" indent="-285750">
              <a:buFont typeface="Arial" panose="020B0604020202020204" pitchFamily="34" charset="0"/>
              <a:buChar char="•"/>
            </a:pPr>
            <a:r>
              <a:rPr lang="en-US" b="1" dirty="0"/>
              <a:t>Public Safety applications</a:t>
            </a:r>
          </a:p>
          <a:p>
            <a:pPr marL="285750" lvl="0" indent="-285750">
              <a:buFont typeface="Arial" panose="020B0604020202020204" pitchFamily="34" charset="0"/>
              <a:buChar char="•"/>
            </a:pPr>
            <a:endParaRPr lang="en-US" b="1" dirty="0"/>
          </a:p>
          <a:p>
            <a:pPr marL="285750" lvl="0" indent="-285750">
              <a:buFont typeface="Arial" panose="020B0604020202020204" pitchFamily="34" charset="0"/>
              <a:buChar char="•"/>
            </a:pPr>
            <a:r>
              <a:rPr lang="en-US" b="1" dirty="0"/>
              <a:t>Construction Coordination System</a:t>
            </a:r>
          </a:p>
          <a:p>
            <a:pPr marL="285750" lvl="0" indent="-285750">
              <a:buFont typeface="Arial" panose="020B0604020202020204" pitchFamily="34" charset="0"/>
              <a:buChar char="•"/>
            </a:pPr>
            <a:endParaRPr lang="en-US" b="1" dirty="0"/>
          </a:p>
          <a:p>
            <a:pPr marL="285750" lvl="0" indent="-285750">
              <a:buFont typeface="Arial" panose="020B0604020202020204" pitchFamily="34" charset="0"/>
              <a:buChar char="•"/>
            </a:pPr>
            <a:r>
              <a:rPr lang="en-US" b="1" dirty="0"/>
              <a:t>Pavement Asset Management</a:t>
            </a:r>
          </a:p>
          <a:p>
            <a:pPr marL="285750" lvl="0" indent="-285750">
              <a:buFont typeface="Arial" panose="020B0604020202020204" pitchFamily="34" charset="0"/>
              <a:buChar char="•"/>
            </a:pPr>
            <a:endParaRPr lang="en-US" b="1" dirty="0"/>
          </a:p>
          <a:p>
            <a:pPr marL="285750" lvl="0" indent="-285750">
              <a:buFont typeface="Arial" panose="020B0604020202020204" pitchFamily="34" charset="0"/>
              <a:buChar char="•"/>
            </a:pPr>
            <a:r>
              <a:rPr lang="en-US" b="1" dirty="0"/>
              <a:t>Public Safety Applications</a:t>
            </a:r>
          </a:p>
          <a:p>
            <a:pPr marL="285750" lvl="0" indent="-285750">
              <a:buFont typeface="Arial" panose="020B0604020202020204" pitchFamily="34" charset="0"/>
              <a:buChar char="•"/>
            </a:pPr>
            <a:endParaRPr lang="en-US" b="1" dirty="0"/>
          </a:p>
          <a:p>
            <a:pPr marL="285750" lvl="0" indent="-285750">
              <a:buFont typeface="Arial" panose="020B0604020202020204" pitchFamily="34" charset="0"/>
              <a:buChar char="•"/>
            </a:pPr>
            <a:r>
              <a:rPr lang="en-US" b="1" dirty="0"/>
              <a:t>Field applications – Inspections, Asset Inventory, mobile GIS</a:t>
            </a:r>
          </a:p>
          <a:p>
            <a:pPr marL="285750" lvl="0" indent="-285750">
              <a:buFont typeface="Arial" panose="020B0604020202020204" pitchFamily="34" charset="0"/>
              <a:buChar char="•"/>
            </a:pPr>
            <a:endParaRPr lang="en-US" b="1" dirty="0"/>
          </a:p>
          <a:p>
            <a:pPr marL="285750" lvl="0" indent="-285750">
              <a:buFont typeface="Arial" panose="020B0604020202020204" pitchFamily="34" charset="0"/>
              <a:buChar char="•"/>
            </a:pPr>
            <a:r>
              <a:rPr lang="en-US" b="1" dirty="0"/>
              <a:t>Management Dashboards and reports</a:t>
            </a:r>
          </a:p>
          <a:p>
            <a:pPr lvl="0"/>
            <a:endParaRPr lang="en-US" sz="1600" b="1" dirty="0"/>
          </a:p>
          <a:p>
            <a:pPr marL="285750" indent="-285750">
              <a:buFontTx/>
              <a:buChar char="-"/>
            </a:pPr>
            <a:endParaRPr lang="en-US" dirty="0"/>
          </a:p>
        </p:txBody>
      </p:sp>
    </p:spTree>
    <p:extLst>
      <p:ext uri="{BB962C8B-B14F-4D97-AF65-F5344CB8AC3E}">
        <p14:creationId xmlns:p14="http://schemas.microsoft.com/office/powerpoint/2010/main" val="7344543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7804" y="970636"/>
            <a:ext cx="9039225" cy="954107"/>
          </a:xfrm>
          <a:prstGeom prst="rect">
            <a:avLst/>
          </a:prstGeom>
        </p:spPr>
        <p:txBody>
          <a:bodyPr wrap="square">
            <a:spAutoFit/>
          </a:bodyPr>
          <a:lstStyle/>
          <a:p>
            <a:pPr marL="285750" lvl="0" indent="-285750">
              <a:buFont typeface="Arial" panose="020B0604020202020204" pitchFamily="34" charset="0"/>
              <a:buChar char="•"/>
            </a:pPr>
            <a:r>
              <a:rPr lang="en-US" sz="2000" dirty="0"/>
              <a:t>CAGIS manages </a:t>
            </a:r>
            <a:r>
              <a:rPr lang="en-US" sz="2000" b="1" dirty="0"/>
              <a:t>over 200 map information layers</a:t>
            </a:r>
          </a:p>
          <a:p>
            <a:pPr marL="742950" lvl="1" indent="-285750">
              <a:buFont typeface="Arial" panose="020B0604020202020204" pitchFamily="34" charset="0"/>
              <a:buChar char="•"/>
            </a:pPr>
            <a:endParaRPr lang="en-US" b="1" dirty="0"/>
          </a:p>
          <a:p>
            <a:pPr marL="742950" lvl="1" indent="-285750">
              <a:buFont typeface="Arial" panose="020B0604020202020204" pitchFamily="34" charset="0"/>
              <a:buChar char="•"/>
            </a:pPr>
            <a:endParaRPr lang="en-US" dirty="0"/>
          </a:p>
        </p:txBody>
      </p:sp>
      <p:sp>
        <p:nvSpPr>
          <p:cNvPr id="3" name="Rectangle 4"/>
          <p:cNvSpPr>
            <a:spLocks noChangeArrowheads="1"/>
          </p:cNvSpPr>
          <p:nvPr/>
        </p:nvSpPr>
        <p:spPr bwMode="auto">
          <a:xfrm>
            <a:off x="1991041" y="139639"/>
            <a:ext cx="62097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sz="2400" b="1" dirty="0"/>
              <a:t>GIS Map Information Foundation:</a:t>
            </a:r>
            <a:br>
              <a:rPr lang="en-US" sz="2400" dirty="0"/>
            </a:br>
            <a:endParaRPr lang="en-US" altLang="en-US" sz="2400" b="1" dirty="0"/>
          </a:p>
        </p:txBody>
      </p:sp>
      <p:sp>
        <p:nvSpPr>
          <p:cNvPr id="7" name="TextBox 6"/>
          <p:cNvSpPr txBox="1"/>
          <p:nvPr/>
        </p:nvSpPr>
        <p:spPr>
          <a:xfrm>
            <a:off x="207804" y="1514902"/>
            <a:ext cx="3753134" cy="4985980"/>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t>Topics included in these layers:</a:t>
            </a:r>
          </a:p>
          <a:p>
            <a:pPr marL="742950" lvl="1" indent="-285750">
              <a:buFont typeface="Arial" panose="020B0604020202020204" pitchFamily="34" charset="0"/>
              <a:buChar char="•"/>
            </a:pPr>
            <a:r>
              <a:rPr lang="en-US" sz="2000" b="1" dirty="0"/>
              <a:t>Administrative Boundaries</a:t>
            </a:r>
          </a:p>
          <a:p>
            <a:pPr marL="742950" lvl="1" indent="-285750">
              <a:buFont typeface="Arial" panose="020B0604020202020204" pitchFamily="34" charset="0"/>
              <a:buChar char="•"/>
            </a:pPr>
            <a:r>
              <a:rPr lang="en-US" sz="2000" b="1" dirty="0"/>
              <a:t>Agriculture</a:t>
            </a:r>
          </a:p>
          <a:p>
            <a:pPr marL="742950" lvl="1" indent="-285750">
              <a:buFont typeface="Arial" panose="020B0604020202020204" pitchFamily="34" charset="0"/>
              <a:buChar char="•"/>
            </a:pPr>
            <a:r>
              <a:rPr lang="en-US" sz="2000" b="1" dirty="0"/>
              <a:t>Atmosphere</a:t>
            </a:r>
          </a:p>
          <a:p>
            <a:pPr marL="742950" lvl="1" indent="-285750">
              <a:buFont typeface="Arial" panose="020B0604020202020204" pitchFamily="34" charset="0"/>
              <a:buChar char="•"/>
            </a:pPr>
            <a:r>
              <a:rPr lang="en-US" sz="2000" b="1" dirty="0"/>
              <a:t>Biology</a:t>
            </a:r>
          </a:p>
          <a:p>
            <a:pPr marL="742950" lvl="1" indent="-285750">
              <a:buFont typeface="Arial" panose="020B0604020202020204" pitchFamily="34" charset="0"/>
              <a:buChar char="•"/>
            </a:pPr>
            <a:r>
              <a:rPr lang="en-US" sz="2000" b="1" dirty="0"/>
              <a:t>Business</a:t>
            </a:r>
          </a:p>
          <a:p>
            <a:pPr marL="742950" lvl="1" indent="-285750">
              <a:buFont typeface="Arial" panose="020B0604020202020204" pitchFamily="34" charset="0"/>
              <a:buChar char="•"/>
            </a:pPr>
            <a:r>
              <a:rPr lang="en-US" sz="2000" b="1" dirty="0"/>
              <a:t>Cadastral</a:t>
            </a:r>
          </a:p>
          <a:p>
            <a:pPr marL="742950" lvl="1" indent="-285750">
              <a:buFont typeface="Arial" panose="020B0604020202020204" pitchFamily="34" charset="0"/>
              <a:buChar char="•"/>
            </a:pPr>
            <a:r>
              <a:rPr lang="en-US" sz="2000" b="1" dirty="0"/>
              <a:t>Demographic and Public Safety</a:t>
            </a:r>
          </a:p>
          <a:p>
            <a:pPr marL="742950" lvl="1" indent="-285750">
              <a:buFont typeface="Arial" panose="020B0604020202020204" pitchFamily="34" charset="0"/>
              <a:buChar char="•"/>
            </a:pPr>
            <a:r>
              <a:rPr lang="en-US" sz="2000" b="1" dirty="0"/>
              <a:t>Elevation</a:t>
            </a:r>
          </a:p>
          <a:p>
            <a:pPr marL="742950" lvl="1" indent="-285750">
              <a:buFont typeface="Arial" panose="020B0604020202020204" pitchFamily="34" charset="0"/>
              <a:buChar char="•"/>
            </a:pPr>
            <a:r>
              <a:rPr lang="en-US" sz="2000" b="1" dirty="0"/>
              <a:t>Environment</a:t>
            </a:r>
          </a:p>
          <a:p>
            <a:pPr marL="742950" lvl="1" indent="-285750">
              <a:buFont typeface="Arial" panose="020B0604020202020204" pitchFamily="34" charset="0"/>
              <a:buChar char="•"/>
            </a:pPr>
            <a:r>
              <a:rPr lang="en-US" sz="2000" b="1" dirty="0"/>
              <a:t>Facilities</a:t>
            </a:r>
          </a:p>
          <a:p>
            <a:pPr marL="742950" lvl="1" indent="-285750">
              <a:buFont typeface="Arial" panose="020B0604020202020204" pitchFamily="34" charset="0"/>
              <a:buChar char="•"/>
            </a:pPr>
            <a:r>
              <a:rPr lang="en-US" sz="2000" b="1" dirty="0"/>
              <a:t>Geology</a:t>
            </a:r>
          </a:p>
          <a:p>
            <a:pPr marL="742950" lvl="1" indent="-285750">
              <a:buFont typeface="Arial" panose="020B0604020202020204" pitchFamily="34" charset="0"/>
              <a:buChar char="•"/>
            </a:pPr>
            <a:r>
              <a:rPr lang="en-US" sz="2000" b="1" dirty="0"/>
              <a:t>Health</a:t>
            </a:r>
          </a:p>
          <a:p>
            <a:pPr marL="742950" lvl="1" indent="-285750">
              <a:buFont typeface="Arial" panose="020B0604020202020204" pitchFamily="34" charset="0"/>
              <a:buChar char="•"/>
            </a:pPr>
            <a:r>
              <a:rPr lang="en-US" sz="2000" b="1" dirty="0"/>
              <a:t>Imagery and Base Maps</a:t>
            </a:r>
          </a:p>
          <a:p>
            <a:endParaRPr lang="en-US" dirty="0"/>
          </a:p>
        </p:txBody>
      </p:sp>
      <p:sp>
        <p:nvSpPr>
          <p:cNvPr id="8" name="TextBox 7"/>
          <p:cNvSpPr txBox="1"/>
          <p:nvPr/>
        </p:nvSpPr>
        <p:spPr>
          <a:xfrm>
            <a:off x="3945759" y="1514901"/>
            <a:ext cx="3753134" cy="2523768"/>
          </a:xfrm>
          <a:prstGeom prst="rect">
            <a:avLst/>
          </a:prstGeom>
          <a:noFill/>
        </p:spPr>
        <p:txBody>
          <a:bodyPr wrap="square" rtlCol="0">
            <a:spAutoFit/>
          </a:bodyPr>
          <a:lstStyle/>
          <a:p>
            <a:pPr marL="742950" lvl="1" indent="-285750">
              <a:buFont typeface="Arial" panose="020B0604020202020204" pitchFamily="34" charset="0"/>
              <a:buChar char="•"/>
            </a:pPr>
            <a:endParaRPr lang="en-US" b="1" dirty="0"/>
          </a:p>
          <a:p>
            <a:pPr marL="742950" lvl="1" indent="-285750">
              <a:buFont typeface="Arial" panose="020B0604020202020204" pitchFamily="34" charset="0"/>
              <a:buChar char="•"/>
            </a:pPr>
            <a:r>
              <a:rPr lang="en-US" sz="2000" b="1" dirty="0"/>
              <a:t>Locations</a:t>
            </a:r>
          </a:p>
          <a:p>
            <a:pPr marL="742950" lvl="1" indent="-285750">
              <a:buFont typeface="Arial" panose="020B0604020202020204" pitchFamily="34" charset="0"/>
              <a:buChar char="•"/>
            </a:pPr>
            <a:r>
              <a:rPr lang="en-US" sz="2000" b="1" dirty="0"/>
              <a:t>Organization Business Transaction Support</a:t>
            </a:r>
          </a:p>
          <a:p>
            <a:pPr marL="742950" lvl="1" indent="-285750">
              <a:buFont typeface="Arial" panose="020B0604020202020204" pitchFamily="34" charset="0"/>
              <a:buChar char="•"/>
            </a:pPr>
            <a:r>
              <a:rPr lang="en-US" sz="2000" b="1" dirty="0"/>
              <a:t>Rivers, Streams, and other Water Features</a:t>
            </a:r>
          </a:p>
          <a:p>
            <a:pPr marL="742950" lvl="1" indent="-285750">
              <a:buFont typeface="Arial" panose="020B0604020202020204" pitchFamily="34" charset="0"/>
              <a:buChar char="•"/>
            </a:pPr>
            <a:r>
              <a:rPr lang="en-US" sz="2000" b="1" dirty="0"/>
              <a:t>Transportation</a:t>
            </a:r>
          </a:p>
          <a:p>
            <a:pPr marL="742950" lvl="1" indent="-285750">
              <a:buFont typeface="Arial" panose="020B0604020202020204" pitchFamily="34" charset="0"/>
              <a:buChar char="•"/>
            </a:pPr>
            <a:r>
              <a:rPr lang="en-US" sz="2000" b="1" dirty="0"/>
              <a:t>Utilities</a:t>
            </a:r>
            <a:endParaRPr lang="en-US" sz="2000" dirty="0"/>
          </a:p>
        </p:txBody>
      </p:sp>
    </p:spTree>
    <p:extLst>
      <p:ext uri="{BB962C8B-B14F-4D97-AF65-F5344CB8AC3E}">
        <p14:creationId xmlns:p14="http://schemas.microsoft.com/office/powerpoint/2010/main" val="258093904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141220"/>
            <a:ext cx="8858250" cy="1323439"/>
          </a:xfrm>
          <a:prstGeom prst="rect">
            <a:avLst/>
          </a:prstGeom>
          <a:noFill/>
        </p:spPr>
        <p:txBody>
          <a:bodyPr wrap="square" rtlCol="0">
            <a:spAutoFit/>
          </a:bodyPr>
          <a:lstStyle/>
          <a:p>
            <a:pPr algn="ctr"/>
            <a:r>
              <a:rPr lang="en-US" sz="2400" b="1" dirty="0"/>
              <a:t>Do we need to change the way we farm?</a:t>
            </a:r>
            <a:br>
              <a:rPr lang="en-US" sz="2400" b="1" dirty="0"/>
            </a:br>
            <a:endParaRPr lang="en-US" sz="2400" b="1" dirty="0"/>
          </a:p>
          <a:p>
            <a:pPr algn="ctr"/>
            <a:r>
              <a:rPr lang="en-US" sz="3200" b="1" dirty="0"/>
              <a:t>YES!</a:t>
            </a:r>
          </a:p>
        </p:txBody>
      </p:sp>
      <p:sp>
        <p:nvSpPr>
          <p:cNvPr id="4" name="TextBox 3"/>
          <p:cNvSpPr txBox="1"/>
          <p:nvPr/>
        </p:nvSpPr>
        <p:spPr>
          <a:xfrm>
            <a:off x="-68580" y="4333875"/>
            <a:ext cx="8858250" cy="1323439"/>
          </a:xfrm>
          <a:prstGeom prst="rect">
            <a:avLst/>
          </a:prstGeom>
          <a:noFill/>
        </p:spPr>
        <p:txBody>
          <a:bodyPr wrap="square" rtlCol="0">
            <a:spAutoFit/>
          </a:bodyPr>
          <a:lstStyle/>
          <a:p>
            <a:pPr algn="ctr"/>
            <a:r>
              <a:rPr lang="en-US" sz="2400" b="1" dirty="0"/>
              <a:t>Can UAVs help us do that?</a:t>
            </a:r>
            <a:br>
              <a:rPr lang="en-US" sz="2400" b="1" dirty="0"/>
            </a:br>
            <a:endParaRPr lang="en-US" sz="2400" b="1" dirty="0"/>
          </a:p>
          <a:p>
            <a:pPr algn="ctr"/>
            <a:r>
              <a:rPr lang="en-US" sz="3200" b="1" dirty="0"/>
              <a:t>YES!</a:t>
            </a:r>
          </a:p>
        </p:txBody>
      </p:sp>
      <p:sp>
        <p:nvSpPr>
          <p:cNvPr id="5" name="Rectangle 4"/>
          <p:cNvSpPr/>
          <p:nvPr/>
        </p:nvSpPr>
        <p:spPr>
          <a:xfrm>
            <a:off x="221719" y="154846"/>
            <a:ext cx="9375245" cy="584775"/>
          </a:xfrm>
          <a:prstGeom prst="rect">
            <a:avLst/>
          </a:prstGeom>
        </p:spPr>
        <p:txBody>
          <a:bodyPr wrap="square">
            <a:spAutoFit/>
          </a:bodyPr>
          <a:lstStyle/>
          <a:p>
            <a:pPr>
              <a:defRPr/>
            </a:pPr>
            <a:r>
              <a:rPr lang="en-US" sz="3200" b="1" dirty="0">
                <a:ea typeface="Calibri" panose="020F0502020204030204" pitchFamily="34" charset="0"/>
                <a:cs typeface="Times New Roman" panose="02020603050405020304" pitchFamily="18" charset="0"/>
              </a:rPr>
              <a:t>Farming of the Future: UAV Systems in Agriculture</a:t>
            </a:r>
            <a:endParaRPr 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35770723"/>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5422</TotalTime>
  <Words>1593</Words>
  <Application>Microsoft Office PowerPoint</Application>
  <PresentationFormat>On-screen Show (4:3)</PresentationFormat>
  <Paragraphs>331</Paragraphs>
  <Slides>36</Slides>
  <Notes>5</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ＭＳ Ｐゴシック</vt:lpstr>
      <vt:lpstr>ＭＳ Ｐゴシック</vt:lpstr>
      <vt:lpstr>Arial</vt:lpstr>
      <vt:lpstr>Arial Rounded MT Bold</vt:lpstr>
      <vt:lpstr>Calibri</vt:lpstr>
      <vt:lpstr>Helvetica-Bold</vt:lpstr>
      <vt:lpstr>Palatino Linotype</vt:lpstr>
      <vt:lpstr>Symbol</vt:lpstr>
      <vt:lpstr>Times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vt:lpstr>
      <vt:lpstr>PowerPoint Presentation</vt:lpstr>
      <vt:lpstr>PowerPoint Presentation</vt:lpstr>
      <vt:lpstr>PowerPoint Presentation</vt:lpstr>
      <vt:lpstr>PowerPoint Presentation</vt:lpstr>
      <vt:lpstr>PowerPoint Presentation</vt:lpstr>
      <vt:lpstr>New Data Driven Side of Agriculture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Horne, Alexandria</dc:creator>
  <cp:lastModifiedBy>Horne, Alexandria</cp:lastModifiedBy>
  <cp:revision>623</cp:revision>
  <dcterms:created xsi:type="dcterms:W3CDTF">2016-09-01T13:21:23Z</dcterms:created>
  <dcterms:modified xsi:type="dcterms:W3CDTF">2017-05-05T13:21:37Z</dcterms:modified>
</cp:coreProperties>
</file>